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93" r:id="rId7"/>
    <p:sldId id="294" r:id="rId8"/>
    <p:sldId id="261" r:id="rId9"/>
    <p:sldId id="262" r:id="rId10"/>
    <p:sldId id="263" r:id="rId11"/>
    <p:sldId id="295" r:id="rId12"/>
    <p:sldId id="264" r:id="rId13"/>
    <p:sldId id="265" r:id="rId14"/>
    <p:sldId id="266" r:id="rId15"/>
    <p:sldId id="267" r:id="rId16"/>
    <p:sldId id="268" r:id="rId17"/>
    <p:sldId id="269" r:id="rId18"/>
    <p:sldId id="270" r:id="rId19"/>
    <p:sldId id="271" r:id="rId20"/>
    <p:sldId id="272" r:id="rId21"/>
    <p:sldId id="274" r:id="rId22"/>
    <p:sldId id="275" r:id="rId23"/>
    <p:sldId id="276" r:id="rId24"/>
    <p:sldId id="277" r:id="rId25"/>
    <p:sldId id="278" r:id="rId26"/>
    <p:sldId id="280" r:id="rId27"/>
    <p:sldId id="281" r:id="rId28"/>
    <p:sldId id="282" r:id="rId29"/>
    <p:sldId id="283" r:id="rId30"/>
    <p:sldId id="284" r:id="rId31"/>
    <p:sldId id="286" r:id="rId32"/>
    <p:sldId id="285" r:id="rId33"/>
    <p:sldId id="287" r:id="rId34"/>
    <p:sldId id="288" r:id="rId35"/>
    <p:sldId id="289" r:id="rId36"/>
    <p:sldId id="290" r:id="rId37"/>
    <p:sldId id="291" r:id="rId38"/>
    <p:sldId id="292"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9" d="100"/>
          <a:sy n="99" d="100"/>
        </p:scale>
        <p:origin x="102" y="4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F:\MEGA\facultate\fac%202020\licen&#539;a2\graph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F:\MEGA\facultate\fac%202020\licen&#539;a2\graph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F:\MEGA\facultate\fac%202020\licen&#539;a2\graphs.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ro-RO"/>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ro-RO"/>
              <a:t>Roulette Selection</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5.8247594050743659E-2"/>
          <c:y val="0.16431722076407113"/>
          <c:w val="0.89991907261592297"/>
          <c:h val="0.61498432487605714"/>
        </c:manualLayout>
      </c:layout>
      <c:lineChart>
        <c:grouping val="standard"/>
        <c:varyColors val="0"/>
        <c:ser>
          <c:idx val="0"/>
          <c:order val="0"/>
          <c:tx>
            <c:strRef>
              <c:f>roulette!$B$1</c:f>
              <c:strCache>
                <c:ptCount val="1"/>
                <c:pt idx="0">
                  <c:v>Average Fitness</c:v>
                </c:pt>
              </c:strCache>
            </c:strRef>
          </c:tx>
          <c:spPr>
            <a:ln w="28575" cap="rnd">
              <a:solidFill>
                <a:schemeClr val="accent1"/>
              </a:solidFill>
              <a:round/>
            </a:ln>
            <a:effectLst/>
          </c:spPr>
          <c:marker>
            <c:symbol val="none"/>
          </c:marker>
          <c:cat>
            <c:numRef>
              <c:f>roulette!$A$2:$A$51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roulette!$B$2:$B$51</c:f>
              <c:numCache>
                <c:formatCode>General</c:formatCode>
                <c:ptCount val="50"/>
                <c:pt idx="0">
                  <c:v>8.6</c:v>
                </c:pt>
                <c:pt idx="1">
                  <c:v>14.3</c:v>
                </c:pt>
                <c:pt idx="2">
                  <c:v>13.3</c:v>
                </c:pt>
                <c:pt idx="3">
                  <c:v>15.2</c:v>
                </c:pt>
                <c:pt idx="4">
                  <c:v>16</c:v>
                </c:pt>
                <c:pt idx="5">
                  <c:v>13</c:v>
                </c:pt>
                <c:pt idx="6">
                  <c:v>13.7</c:v>
                </c:pt>
                <c:pt idx="7">
                  <c:v>13.4</c:v>
                </c:pt>
                <c:pt idx="8">
                  <c:v>13.7</c:v>
                </c:pt>
                <c:pt idx="9">
                  <c:v>13.5</c:v>
                </c:pt>
                <c:pt idx="10">
                  <c:v>13.4</c:v>
                </c:pt>
                <c:pt idx="11">
                  <c:v>13.1</c:v>
                </c:pt>
                <c:pt idx="12">
                  <c:v>13.3</c:v>
                </c:pt>
                <c:pt idx="13">
                  <c:v>13.2</c:v>
                </c:pt>
                <c:pt idx="14">
                  <c:v>13.2</c:v>
                </c:pt>
                <c:pt idx="15">
                  <c:v>13.4</c:v>
                </c:pt>
                <c:pt idx="16">
                  <c:v>13.3</c:v>
                </c:pt>
                <c:pt idx="17">
                  <c:v>13.8</c:v>
                </c:pt>
                <c:pt idx="18">
                  <c:v>14.2</c:v>
                </c:pt>
                <c:pt idx="19">
                  <c:v>14.3</c:v>
                </c:pt>
                <c:pt idx="20">
                  <c:v>14.4</c:v>
                </c:pt>
                <c:pt idx="21">
                  <c:v>14.4</c:v>
                </c:pt>
                <c:pt idx="22">
                  <c:v>15</c:v>
                </c:pt>
                <c:pt idx="23">
                  <c:v>14.7</c:v>
                </c:pt>
                <c:pt idx="24">
                  <c:v>14.8</c:v>
                </c:pt>
                <c:pt idx="25">
                  <c:v>14.5</c:v>
                </c:pt>
                <c:pt idx="26">
                  <c:v>15.7</c:v>
                </c:pt>
                <c:pt idx="27">
                  <c:v>15.3</c:v>
                </c:pt>
                <c:pt idx="28">
                  <c:v>15.3</c:v>
                </c:pt>
                <c:pt idx="29">
                  <c:v>15.8</c:v>
                </c:pt>
                <c:pt idx="30">
                  <c:v>15.7</c:v>
                </c:pt>
                <c:pt idx="31">
                  <c:v>15.4</c:v>
                </c:pt>
                <c:pt idx="32">
                  <c:v>15.8</c:v>
                </c:pt>
                <c:pt idx="33">
                  <c:v>15</c:v>
                </c:pt>
                <c:pt idx="34">
                  <c:v>15.4</c:v>
                </c:pt>
                <c:pt idx="35">
                  <c:v>15.2</c:v>
                </c:pt>
                <c:pt idx="36">
                  <c:v>15.8</c:v>
                </c:pt>
                <c:pt idx="37">
                  <c:v>16.100000000000001</c:v>
                </c:pt>
                <c:pt idx="38">
                  <c:v>15.6</c:v>
                </c:pt>
                <c:pt idx="39">
                  <c:v>16.2</c:v>
                </c:pt>
                <c:pt idx="40">
                  <c:v>15.5</c:v>
                </c:pt>
                <c:pt idx="41">
                  <c:v>15.7</c:v>
                </c:pt>
                <c:pt idx="42">
                  <c:v>15.8</c:v>
                </c:pt>
                <c:pt idx="43">
                  <c:v>16.3</c:v>
                </c:pt>
                <c:pt idx="44">
                  <c:v>16.399999999999999</c:v>
                </c:pt>
                <c:pt idx="45">
                  <c:v>16.600000000000001</c:v>
                </c:pt>
                <c:pt idx="46">
                  <c:v>16.2</c:v>
                </c:pt>
                <c:pt idx="47">
                  <c:v>16</c:v>
                </c:pt>
                <c:pt idx="48">
                  <c:v>15.6</c:v>
                </c:pt>
                <c:pt idx="49">
                  <c:v>15.7</c:v>
                </c:pt>
              </c:numCache>
            </c:numRef>
          </c:val>
          <c:smooth val="0"/>
        </c:ser>
        <c:ser>
          <c:idx val="1"/>
          <c:order val="1"/>
          <c:tx>
            <c:strRef>
              <c:f>roulette!$C$1</c:f>
              <c:strCache>
                <c:ptCount val="1"/>
                <c:pt idx="0">
                  <c:v>Best Fitness</c:v>
                </c:pt>
              </c:strCache>
            </c:strRef>
          </c:tx>
          <c:spPr>
            <a:ln w="28575" cap="rnd">
              <a:solidFill>
                <a:schemeClr val="accent2"/>
              </a:solidFill>
              <a:round/>
            </a:ln>
            <a:effectLst/>
          </c:spPr>
          <c:marker>
            <c:symbol val="none"/>
          </c:marker>
          <c:cat>
            <c:numRef>
              <c:f>roulette!$A$2:$A$51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roulette!$C$2:$C$51</c:f>
              <c:numCache>
                <c:formatCode>General</c:formatCode>
                <c:ptCount val="50"/>
                <c:pt idx="0">
                  <c:v>11.8</c:v>
                </c:pt>
                <c:pt idx="1">
                  <c:v>32.299999999999997</c:v>
                </c:pt>
                <c:pt idx="2">
                  <c:v>26.4</c:v>
                </c:pt>
                <c:pt idx="3">
                  <c:v>29.2</c:v>
                </c:pt>
                <c:pt idx="4">
                  <c:v>33.299999999999997</c:v>
                </c:pt>
                <c:pt idx="5">
                  <c:v>27.4</c:v>
                </c:pt>
                <c:pt idx="6">
                  <c:v>36.5</c:v>
                </c:pt>
                <c:pt idx="7">
                  <c:v>30.2</c:v>
                </c:pt>
                <c:pt idx="8">
                  <c:v>39.299999999999997</c:v>
                </c:pt>
                <c:pt idx="9">
                  <c:v>33.4</c:v>
                </c:pt>
                <c:pt idx="10">
                  <c:v>33.200000000000003</c:v>
                </c:pt>
                <c:pt idx="11">
                  <c:v>27.8</c:v>
                </c:pt>
                <c:pt idx="12">
                  <c:v>30.1</c:v>
                </c:pt>
                <c:pt idx="13">
                  <c:v>33.200000000000003</c:v>
                </c:pt>
                <c:pt idx="14">
                  <c:v>33.200000000000003</c:v>
                </c:pt>
                <c:pt idx="15">
                  <c:v>32.799999999999997</c:v>
                </c:pt>
                <c:pt idx="16">
                  <c:v>30.5</c:v>
                </c:pt>
                <c:pt idx="17">
                  <c:v>33.200000000000003</c:v>
                </c:pt>
                <c:pt idx="18">
                  <c:v>35.700000000000003</c:v>
                </c:pt>
                <c:pt idx="19">
                  <c:v>32.4</c:v>
                </c:pt>
                <c:pt idx="20">
                  <c:v>32.700000000000003</c:v>
                </c:pt>
                <c:pt idx="21">
                  <c:v>31.1</c:v>
                </c:pt>
                <c:pt idx="22">
                  <c:v>39</c:v>
                </c:pt>
                <c:pt idx="23">
                  <c:v>32.200000000000003</c:v>
                </c:pt>
                <c:pt idx="24">
                  <c:v>39</c:v>
                </c:pt>
                <c:pt idx="25">
                  <c:v>29.8</c:v>
                </c:pt>
                <c:pt idx="26">
                  <c:v>32.200000000000003</c:v>
                </c:pt>
                <c:pt idx="27">
                  <c:v>33.6</c:v>
                </c:pt>
                <c:pt idx="28">
                  <c:v>33.4</c:v>
                </c:pt>
                <c:pt idx="29">
                  <c:v>35.700000000000003</c:v>
                </c:pt>
                <c:pt idx="30">
                  <c:v>35.299999999999997</c:v>
                </c:pt>
                <c:pt idx="31">
                  <c:v>37.6</c:v>
                </c:pt>
                <c:pt idx="32">
                  <c:v>38.700000000000003</c:v>
                </c:pt>
                <c:pt idx="33">
                  <c:v>33.4</c:v>
                </c:pt>
                <c:pt idx="34">
                  <c:v>33.200000000000003</c:v>
                </c:pt>
                <c:pt idx="35">
                  <c:v>30</c:v>
                </c:pt>
                <c:pt idx="36">
                  <c:v>33.1</c:v>
                </c:pt>
                <c:pt idx="37">
                  <c:v>33.4</c:v>
                </c:pt>
                <c:pt idx="38">
                  <c:v>29.7</c:v>
                </c:pt>
                <c:pt idx="39">
                  <c:v>35.4</c:v>
                </c:pt>
                <c:pt idx="40">
                  <c:v>33.200000000000003</c:v>
                </c:pt>
                <c:pt idx="41">
                  <c:v>34.4</c:v>
                </c:pt>
                <c:pt idx="42">
                  <c:v>35.200000000000003</c:v>
                </c:pt>
                <c:pt idx="43">
                  <c:v>35.799999999999997</c:v>
                </c:pt>
                <c:pt idx="44">
                  <c:v>38.6</c:v>
                </c:pt>
                <c:pt idx="45">
                  <c:v>38.700000000000003</c:v>
                </c:pt>
                <c:pt idx="46">
                  <c:v>39.200000000000003</c:v>
                </c:pt>
                <c:pt idx="47">
                  <c:v>37.799999999999997</c:v>
                </c:pt>
                <c:pt idx="48">
                  <c:v>36.4</c:v>
                </c:pt>
                <c:pt idx="49">
                  <c:v>36</c:v>
                </c:pt>
              </c:numCache>
            </c:numRef>
          </c:val>
          <c:smooth val="0"/>
        </c:ser>
        <c:dLbls>
          <c:showLegendKey val="0"/>
          <c:showVal val="0"/>
          <c:showCatName val="0"/>
          <c:showSerName val="0"/>
          <c:showPercent val="0"/>
          <c:showBubbleSize val="0"/>
        </c:dLbls>
        <c:smooth val="0"/>
        <c:axId val="404238592"/>
        <c:axId val="404240552"/>
      </c:lineChart>
      <c:catAx>
        <c:axId val="4042385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4240552"/>
        <c:crosses val="autoZero"/>
        <c:auto val="1"/>
        <c:lblAlgn val="ctr"/>
        <c:lblOffset val="100"/>
        <c:noMultiLvlLbl val="0"/>
      </c:catAx>
      <c:valAx>
        <c:axId val="4042405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42385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i="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ro-RO"/>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ro-RO"/>
              <a:t>Linear</a:t>
            </a:r>
            <a:r>
              <a:rPr lang="ro-RO" baseline="0"/>
              <a:t> Ranking Selection</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roulette!$N$1</c:f>
              <c:strCache>
                <c:ptCount val="1"/>
                <c:pt idx="0">
                  <c:v>Average Fitness</c:v>
                </c:pt>
              </c:strCache>
            </c:strRef>
          </c:tx>
          <c:spPr>
            <a:ln w="28575" cap="rnd">
              <a:solidFill>
                <a:schemeClr val="accent1"/>
              </a:solidFill>
              <a:round/>
            </a:ln>
            <a:effectLst/>
          </c:spPr>
          <c:marker>
            <c:symbol val="none"/>
          </c:marker>
          <c:cat>
            <c:numRef>
              <c:f>roulette!$M$2:$M$51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roulette!$N$2:$N$51</c:f>
              <c:numCache>
                <c:formatCode>General</c:formatCode>
                <c:ptCount val="50"/>
                <c:pt idx="0">
                  <c:v>8.4</c:v>
                </c:pt>
                <c:pt idx="1">
                  <c:v>11.9</c:v>
                </c:pt>
                <c:pt idx="2">
                  <c:v>12.5</c:v>
                </c:pt>
                <c:pt idx="3">
                  <c:v>13</c:v>
                </c:pt>
                <c:pt idx="4">
                  <c:v>13.3</c:v>
                </c:pt>
                <c:pt idx="5">
                  <c:v>14</c:v>
                </c:pt>
                <c:pt idx="6">
                  <c:v>13.7</c:v>
                </c:pt>
                <c:pt idx="7">
                  <c:v>13.7</c:v>
                </c:pt>
                <c:pt idx="8">
                  <c:v>14.1</c:v>
                </c:pt>
                <c:pt idx="9">
                  <c:v>15.6</c:v>
                </c:pt>
                <c:pt idx="10">
                  <c:v>16.7</c:v>
                </c:pt>
                <c:pt idx="11">
                  <c:v>21.8</c:v>
                </c:pt>
                <c:pt idx="12">
                  <c:v>24.6</c:v>
                </c:pt>
                <c:pt idx="13">
                  <c:v>25.2</c:v>
                </c:pt>
                <c:pt idx="14">
                  <c:v>24.7</c:v>
                </c:pt>
                <c:pt idx="15">
                  <c:v>27</c:v>
                </c:pt>
                <c:pt idx="16">
                  <c:v>26.7</c:v>
                </c:pt>
                <c:pt idx="17">
                  <c:v>29</c:v>
                </c:pt>
                <c:pt idx="18">
                  <c:v>31.8</c:v>
                </c:pt>
                <c:pt idx="19">
                  <c:v>34.6</c:v>
                </c:pt>
                <c:pt idx="20">
                  <c:v>36.4</c:v>
                </c:pt>
                <c:pt idx="21">
                  <c:v>37.64</c:v>
                </c:pt>
                <c:pt idx="22">
                  <c:v>38</c:v>
                </c:pt>
                <c:pt idx="23">
                  <c:v>39.299999999999997</c:v>
                </c:pt>
                <c:pt idx="24">
                  <c:v>39</c:v>
                </c:pt>
                <c:pt idx="25">
                  <c:v>38</c:v>
                </c:pt>
                <c:pt idx="26">
                  <c:v>38.200000000000003</c:v>
                </c:pt>
                <c:pt idx="27">
                  <c:v>39.4</c:v>
                </c:pt>
                <c:pt idx="28">
                  <c:v>38</c:v>
                </c:pt>
                <c:pt idx="29">
                  <c:v>39</c:v>
                </c:pt>
                <c:pt idx="30">
                  <c:v>39.200000000000003</c:v>
                </c:pt>
                <c:pt idx="31">
                  <c:v>40.200000000000003</c:v>
                </c:pt>
                <c:pt idx="32">
                  <c:v>41</c:v>
                </c:pt>
                <c:pt idx="33">
                  <c:v>39.700000000000003</c:v>
                </c:pt>
                <c:pt idx="34">
                  <c:v>41.2</c:v>
                </c:pt>
                <c:pt idx="35">
                  <c:v>42.3</c:v>
                </c:pt>
                <c:pt idx="36">
                  <c:v>43.4</c:v>
                </c:pt>
                <c:pt idx="37">
                  <c:v>44</c:v>
                </c:pt>
                <c:pt idx="38">
                  <c:v>42.2</c:v>
                </c:pt>
                <c:pt idx="39">
                  <c:v>42.1</c:v>
                </c:pt>
                <c:pt idx="40">
                  <c:v>44.3</c:v>
                </c:pt>
                <c:pt idx="41">
                  <c:v>44.5</c:v>
                </c:pt>
                <c:pt idx="42">
                  <c:v>44.4</c:v>
                </c:pt>
                <c:pt idx="43">
                  <c:v>44.8</c:v>
                </c:pt>
                <c:pt idx="44">
                  <c:v>44.6</c:v>
                </c:pt>
                <c:pt idx="45">
                  <c:v>44.3</c:v>
                </c:pt>
                <c:pt idx="46">
                  <c:v>43.6</c:v>
                </c:pt>
                <c:pt idx="47">
                  <c:v>43.2</c:v>
                </c:pt>
                <c:pt idx="48">
                  <c:v>44.6</c:v>
                </c:pt>
                <c:pt idx="49">
                  <c:v>44.7</c:v>
                </c:pt>
              </c:numCache>
            </c:numRef>
          </c:val>
          <c:smooth val="0"/>
        </c:ser>
        <c:ser>
          <c:idx val="1"/>
          <c:order val="1"/>
          <c:tx>
            <c:strRef>
              <c:f>roulette!$O$1</c:f>
              <c:strCache>
                <c:ptCount val="1"/>
                <c:pt idx="0">
                  <c:v>Best Fitness</c:v>
                </c:pt>
              </c:strCache>
            </c:strRef>
          </c:tx>
          <c:spPr>
            <a:ln w="28575" cap="rnd">
              <a:solidFill>
                <a:schemeClr val="accent2"/>
              </a:solidFill>
              <a:round/>
            </a:ln>
            <a:effectLst/>
          </c:spPr>
          <c:marker>
            <c:symbol val="none"/>
          </c:marker>
          <c:cat>
            <c:numRef>
              <c:f>roulette!$M$2:$M$51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roulette!$O$2:$O$51</c:f>
              <c:numCache>
                <c:formatCode>General</c:formatCode>
                <c:ptCount val="50"/>
                <c:pt idx="0">
                  <c:v>11.2</c:v>
                </c:pt>
                <c:pt idx="1">
                  <c:v>28.2</c:v>
                </c:pt>
                <c:pt idx="2">
                  <c:v>30.3</c:v>
                </c:pt>
                <c:pt idx="3">
                  <c:v>33.4</c:v>
                </c:pt>
                <c:pt idx="4">
                  <c:v>36.700000000000003</c:v>
                </c:pt>
                <c:pt idx="5">
                  <c:v>36.5</c:v>
                </c:pt>
                <c:pt idx="6">
                  <c:v>36.4</c:v>
                </c:pt>
                <c:pt idx="7">
                  <c:v>34.200000000000003</c:v>
                </c:pt>
                <c:pt idx="8">
                  <c:v>33.5</c:v>
                </c:pt>
                <c:pt idx="9">
                  <c:v>36.200000000000003</c:v>
                </c:pt>
                <c:pt idx="10">
                  <c:v>37.4</c:v>
                </c:pt>
                <c:pt idx="11">
                  <c:v>38.700000000000003</c:v>
                </c:pt>
                <c:pt idx="12">
                  <c:v>40.200000000000003</c:v>
                </c:pt>
                <c:pt idx="13">
                  <c:v>40</c:v>
                </c:pt>
                <c:pt idx="14">
                  <c:v>42.3</c:v>
                </c:pt>
                <c:pt idx="15">
                  <c:v>44.5</c:v>
                </c:pt>
                <c:pt idx="16">
                  <c:v>44.8</c:v>
                </c:pt>
                <c:pt idx="17">
                  <c:v>43</c:v>
                </c:pt>
                <c:pt idx="18">
                  <c:v>45.3</c:v>
                </c:pt>
                <c:pt idx="19">
                  <c:v>45</c:v>
                </c:pt>
                <c:pt idx="20">
                  <c:v>45.7</c:v>
                </c:pt>
                <c:pt idx="21">
                  <c:v>45.7</c:v>
                </c:pt>
                <c:pt idx="22">
                  <c:v>45.8</c:v>
                </c:pt>
                <c:pt idx="23">
                  <c:v>44.7</c:v>
                </c:pt>
                <c:pt idx="24">
                  <c:v>44.5</c:v>
                </c:pt>
                <c:pt idx="25">
                  <c:v>44.3</c:v>
                </c:pt>
                <c:pt idx="26">
                  <c:v>44.6</c:v>
                </c:pt>
                <c:pt idx="27">
                  <c:v>46</c:v>
                </c:pt>
                <c:pt idx="28">
                  <c:v>45.6</c:v>
                </c:pt>
                <c:pt idx="29">
                  <c:v>45.8</c:v>
                </c:pt>
                <c:pt idx="30">
                  <c:v>46</c:v>
                </c:pt>
                <c:pt idx="31">
                  <c:v>46.8</c:v>
                </c:pt>
                <c:pt idx="32">
                  <c:v>47.2</c:v>
                </c:pt>
                <c:pt idx="33">
                  <c:v>47.1</c:v>
                </c:pt>
                <c:pt idx="34">
                  <c:v>46</c:v>
                </c:pt>
                <c:pt idx="35">
                  <c:v>47</c:v>
                </c:pt>
                <c:pt idx="36">
                  <c:v>47.1</c:v>
                </c:pt>
                <c:pt idx="37">
                  <c:v>47.2</c:v>
                </c:pt>
                <c:pt idx="38">
                  <c:v>47.1</c:v>
                </c:pt>
                <c:pt idx="39">
                  <c:v>46.5</c:v>
                </c:pt>
                <c:pt idx="40">
                  <c:v>46.7</c:v>
                </c:pt>
                <c:pt idx="41">
                  <c:v>46.6</c:v>
                </c:pt>
                <c:pt idx="42">
                  <c:v>46.4</c:v>
                </c:pt>
                <c:pt idx="43">
                  <c:v>47.2</c:v>
                </c:pt>
                <c:pt idx="44">
                  <c:v>46.3</c:v>
                </c:pt>
                <c:pt idx="45">
                  <c:v>46.6</c:v>
                </c:pt>
                <c:pt idx="46">
                  <c:v>46.8</c:v>
                </c:pt>
                <c:pt idx="47">
                  <c:v>46.7</c:v>
                </c:pt>
                <c:pt idx="48">
                  <c:v>46.3</c:v>
                </c:pt>
                <c:pt idx="49">
                  <c:v>46.2</c:v>
                </c:pt>
              </c:numCache>
            </c:numRef>
          </c:val>
          <c:smooth val="0"/>
        </c:ser>
        <c:dLbls>
          <c:showLegendKey val="0"/>
          <c:showVal val="0"/>
          <c:showCatName val="0"/>
          <c:showSerName val="0"/>
          <c:showPercent val="0"/>
          <c:showBubbleSize val="0"/>
        </c:dLbls>
        <c:smooth val="0"/>
        <c:axId val="406484128"/>
        <c:axId val="406480992"/>
      </c:lineChart>
      <c:catAx>
        <c:axId val="4064841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6480992"/>
        <c:crosses val="autoZero"/>
        <c:auto val="1"/>
        <c:lblAlgn val="ctr"/>
        <c:lblOffset val="100"/>
        <c:noMultiLvlLbl val="0"/>
      </c:catAx>
      <c:valAx>
        <c:axId val="4064809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648412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ro-RO"/>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ro-RO"/>
              <a:t>Linear Ranking Selection</a:t>
            </a:r>
            <a:r>
              <a:rPr lang="ro-RO" baseline="0"/>
              <a:t> - Mutation Only</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roulette!$R$1</c:f>
              <c:strCache>
                <c:ptCount val="1"/>
                <c:pt idx="0">
                  <c:v>Average Fitness</c:v>
                </c:pt>
              </c:strCache>
            </c:strRef>
          </c:tx>
          <c:spPr>
            <a:ln w="28575" cap="rnd">
              <a:solidFill>
                <a:schemeClr val="accent1"/>
              </a:solidFill>
              <a:round/>
            </a:ln>
            <a:effectLst/>
          </c:spPr>
          <c:marker>
            <c:symbol val="none"/>
          </c:marker>
          <c:cat>
            <c:numRef>
              <c:f>roulette!$Q$2:$Q$51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roulette!$R$2:$R$51</c:f>
              <c:numCache>
                <c:formatCode>General</c:formatCode>
                <c:ptCount val="50"/>
                <c:pt idx="0">
                  <c:v>8.6999999999999993</c:v>
                </c:pt>
                <c:pt idx="1">
                  <c:v>12.4</c:v>
                </c:pt>
                <c:pt idx="2">
                  <c:v>12.9</c:v>
                </c:pt>
                <c:pt idx="3">
                  <c:v>14.15</c:v>
                </c:pt>
                <c:pt idx="4">
                  <c:v>15</c:v>
                </c:pt>
                <c:pt idx="5">
                  <c:v>16.399999999999999</c:v>
                </c:pt>
                <c:pt idx="6">
                  <c:v>18.600000000000001</c:v>
                </c:pt>
                <c:pt idx="7">
                  <c:v>22.4</c:v>
                </c:pt>
                <c:pt idx="8">
                  <c:v>24.1</c:v>
                </c:pt>
                <c:pt idx="9">
                  <c:v>24.6</c:v>
                </c:pt>
                <c:pt idx="10">
                  <c:v>24.6</c:v>
                </c:pt>
                <c:pt idx="11">
                  <c:v>24.3</c:v>
                </c:pt>
                <c:pt idx="12">
                  <c:v>24.5</c:v>
                </c:pt>
                <c:pt idx="13">
                  <c:v>24.7</c:v>
                </c:pt>
                <c:pt idx="14">
                  <c:v>24.6</c:v>
                </c:pt>
                <c:pt idx="15">
                  <c:v>24.4</c:v>
                </c:pt>
                <c:pt idx="16">
                  <c:v>24.6</c:v>
                </c:pt>
                <c:pt idx="17">
                  <c:v>24.8</c:v>
                </c:pt>
                <c:pt idx="18">
                  <c:v>25.1</c:v>
                </c:pt>
                <c:pt idx="19">
                  <c:v>25.2</c:v>
                </c:pt>
                <c:pt idx="20">
                  <c:v>25.6</c:v>
                </c:pt>
                <c:pt idx="21">
                  <c:v>25.2</c:v>
                </c:pt>
                <c:pt idx="22">
                  <c:v>24.9</c:v>
                </c:pt>
                <c:pt idx="23">
                  <c:v>26.1</c:v>
                </c:pt>
                <c:pt idx="24">
                  <c:v>25.5</c:v>
                </c:pt>
                <c:pt idx="25">
                  <c:v>25.4</c:v>
                </c:pt>
                <c:pt idx="26">
                  <c:v>24.5</c:v>
                </c:pt>
                <c:pt idx="27">
                  <c:v>24.3</c:v>
                </c:pt>
                <c:pt idx="28">
                  <c:v>24.5</c:v>
                </c:pt>
                <c:pt idx="29">
                  <c:v>24.7</c:v>
                </c:pt>
                <c:pt idx="30">
                  <c:v>24.6</c:v>
                </c:pt>
                <c:pt idx="31">
                  <c:v>25.6</c:v>
                </c:pt>
                <c:pt idx="32">
                  <c:v>25.4</c:v>
                </c:pt>
                <c:pt idx="33">
                  <c:v>25.7</c:v>
                </c:pt>
                <c:pt idx="34">
                  <c:v>25.9</c:v>
                </c:pt>
                <c:pt idx="35">
                  <c:v>25.8</c:v>
                </c:pt>
                <c:pt idx="36">
                  <c:v>25.6</c:v>
                </c:pt>
                <c:pt idx="37">
                  <c:v>25.2</c:v>
                </c:pt>
                <c:pt idx="38">
                  <c:v>25</c:v>
                </c:pt>
                <c:pt idx="39">
                  <c:v>24.7</c:v>
                </c:pt>
                <c:pt idx="40">
                  <c:v>26.2</c:v>
                </c:pt>
                <c:pt idx="41">
                  <c:v>25.9</c:v>
                </c:pt>
                <c:pt idx="42">
                  <c:v>25.7</c:v>
                </c:pt>
                <c:pt idx="43">
                  <c:v>24</c:v>
                </c:pt>
                <c:pt idx="44">
                  <c:v>25.2</c:v>
                </c:pt>
                <c:pt idx="45">
                  <c:v>25</c:v>
                </c:pt>
                <c:pt idx="46">
                  <c:v>25.6</c:v>
                </c:pt>
                <c:pt idx="47">
                  <c:v>25.3</c:v>
                </c:pt>
                <c:pt idx="48">
                  <c:v>25.4</c:v>
                </c:pt>
                <c:pt idx="49">
                  <c:v>25.8</c:v>
                </c:pt>
              </c:numCache>
            </c:numRef>
          </c:val>
          <c:smooth val="0"/>
        </c:ser>
        <c:ser>
          <c:idx val="1"/>
          <c:order val="1"/>
          <c:tx>
            <c:strRef>
              <c:f>roulette!$S$1</c:f>
              <c:strCache>
                <c:ptCount val="1"/>
                <c:pt idx="0">
                  <c:v>Best Fitness</c:v>
                </c:pt>
              </c:strCache>
            </c:strRef>
          </c:tx>
          <c:spPr>
            <a:ln w="28575" cap="rnd">
              <a:solidFill>
                <a:schemeClr val="accent2"/>
              </a:solidFill>
              <a:round/>
            </a:ln>
            <a:effectLst/>
          </c:spPr>
          <c:marker>
            <c:symbol val="none"/>
          </c:marker>
          <c:cat>
            <c:numRef>
              <c:f>roulette!$Q$2:$Q$51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roulette!$S$2:$S$51</c:f>
              <c:numCache>
                <c:formatCode>General</c:formatCode>
                <c:ptCount val="50"/>
                <c:pt idx="0">
                  <c:v>11.2</c:v>
                </c:pt>
                <c:pt idx="1">
                  <c:v>19.7</c:v>
                </c:pt>
                <c:pt idx="2">
                  <c:v>24.6</c:v>
                </c:pt>
                <c:pt idx="3">
                  <c:v>33.5</c:v>
                </c:pt>
                <c:pt idx="4">
                  <c:v>33.200000000000003</c:v>
                </c:pt>
                <c:pt idx="5">
                  <c:v>32.299999999999997</c:v>
                </c:pt>
                <c:pt idx="6">
                  <c:v>34.5</c:v>
                </c:pt>
                <c:pt idx="7">
                  <c:v>36.5</c:v>
                </c:pt>
                <c:pt idx="8">
                  <c:v>36.4</c:v>
                </c:pt>
                <c:pt idx="9">
                  <c:v>35.6</c:v>
                </c:pt>
                <c:pt idx="10">
                  <c:v>35.799999999999997</c:v>
                </c:pt>
                <c:pt idx="11">
                  <c:v>36.200000000000003</c:v>
                </c:pt>
                <c:pt idx="12">
                  <c:v>38.9</c:v>
                </c:pt>
                <c:pt idx="13">
                  <c:v>36.5</c:v>
                </c:pt>
                <c:pt idx="14">
                  <c:v>36.799999999999997</c:v>
                </c:pt>
                <c:pt idx="15">
                  <c:v>37.6</c:v>
                </c:pt>
                <c:pt idx="16">
                  <c:v>36.9</c:v>
                </c:pt>
                <c:pt idx="17">
                  <c:v>39</c:v>
                </c:pt>
                <c:pt idx="18">
                  <c:v>37.200000000000003</c:v>
                </c:pt>
                <c:pt idx="19">
                  <c:v>37.799999999999997</c:v>
                </c:pt>
                <c:pt idx="20">
                  <c:v>37.299999999999997</c:v>
                </c:pt>
                <c:pt idx="21">
                  <c:v>37.9</c:v>
                </c:pt>
                <c:pt idx="22">
                  <c:v>38</c:v>
                </c:pt>
                <c:pt idx="23">
                  <c:v>38.200000000000003</c:v>
                </c:pt>
                <c:pt idx="24">
                  <c:v>38.299999999999997</c:v>
                </c:pt>
                <c:pt idx="25">
                  <c:v>36.6</c:v>
                </c:pt>
                <c:pt idx="26">
                  <c:v>35.9</c:v>
                </c:pt>
                <c:pt idx="27">
                  <c:v>36.4</c:v>
                </c:pt>
                <c:pt idx="28">
                  <c:v>36.200000000000003</c:v>
                </c:pt>
                <c:pt idx="29">
                  <c:v>36.799999999999997</c:v>
                </c:pt>
                <c:pt idx="30">
                  <c:v>37.9</c:v>
                </c:pt>
                <c:pt idx="31">
                  <c:v>37.200000000000003</c:v>
                </c:pt>
                <c:pt idx="32">
                  <c:v>37.299999999999997</c:v>
                </c:pt>
                <c:pt idx="33">
                  <c:v>36.799999999999997</c:v>
                </c:pt>
                <c:pt idx="34">
                  <c:v>36.799999999999997</c:v>
                </c:pt>
                <c:pt idx="35">
                  <c:v>35.4</c:v>
                </c:pt>
                <c:pt idx="36">
                  <c:v>34.9</c:v>
                </c:pt>
                <c:pt idx="37">
                  <c:v>36.6</c:v>
                </c:pt>
                <c:pt idx="38">
                  <c:v>37.700000000000003</c:v>
                </c:pt>
                <c:pt idx="39">
                  <c:v>37.799999999999997</c:v>
                </c:pt>
                <c:pt idx="40">
                  <c:v>37.799999999999997</c:v>
                </c:pt>
                <c:pt idx="41">
                  <c:v>36.6</c:v>
                </c:pt>
                <c:pt idx="42">
                  <c:v>37.5</c:v>
                </c:pt>
                <c:pt idx="43">
                  <c:v>36.4</c:v>
                </c:pt>
                <c:pt idx="44">
                  <c:v>36.200000000000003</c:v>
                </c:pt>
                <c:pt idx="45">
                  <c:v>35.299999999999997</c:v>
                </c:pt>
                <c:pt idx="46">
                  <c:v>35.4</c:v>
                </c:pt>
                <c:pt idx="47">
                  <c:v>35.9</c:v>
                </c:pt>
                <c:pt idx="48">
                  <c:v>35.6</c:v>
                </c:pt>
                <c:pt idx="49">
                  <c:v>36.700000000000003</c:v>
                </c:pt>
              </c:numCache>
            </c:numRef>
          </c:val>
          <c:smooth val="0"/>
        </c:ser>
        <c:dLbls>
          <c:showLegendKey val="0"/>
          <c:showVal val="0"/>
          <c:showCatName val="0"/>
          <c:showSerName val="0"/>
          <c:showPercent val="0"/>
          <c:showBubbleSize val="0"/>
        </c:dLbls>
        <c:smooth val="0"/>
        <c:axId val="394420752"/>
        <c:axId val="394421144"/>
      </c:lineChart>
      <c:catAx>
        <c:axId val="3944207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4421144"/>
        <c:crosses val="autoZero"/>
        <c:auto val="1"/>
        <c:lblAlgn val="ctr"/>
        <c:lblOffset val="100"/>
        <c:noMultiLvlLbl val="0"/>
      </c:catAx>
      <c:valAx>
        <c:axId val="3944211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442075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u diapozitiv">
    <p:spTree>
      <p:nvGrpSpPr>
        <p:cNvPr id="1" name=""/>
        <p:cNvGrpSpPr/>
        <p:nvPr/>
      </p:nvGrpSpPr>
      <p:grpSpPr>
        <a:xfrm>
          <a:off x="0" y="0"/>
          <a:ext cx="0" cy="0"/>
          <a:chOff x="0" y="0"/>
          <a:chExt cx="0" cy="0"/>
        </a:xfrm>
      </p:grpSpPr>
      <p:sp>
        <p:nvSpPr>
          <p:cNvPr id="2" name="Titlu 1"/>
          <p:cNvSpPr>
            <a:spLocks noGrp="1"/>
          </p:cNvSpPr>
          <p:nvPr>
            <p:ph type="ctrTitle"/>
          </p:nvPr>
        </p:nvSpPr>
        <p:spPr>
          <a:xfrm>
            <a:off x="1524000" y="1122363"/>
            <a:ext cx="9144000" cy="2387600"/>
          </a:xfrm>
        </p:spPr>
        <p:txBody>
          <a:bodyPr anchor="b"/>
          <a:lstStyle>
            <a:lvl1pPr algn="ctr">
              <a:defRPr sz="6000"/>
            </a:lvl1pPr>
          </a:lstStyle>
          <a:p>
            <a:r>
              <a:rPr lang="ro-RO" smtClean="0"/>
              <a:t>Clic pentru editare stil titlu</a:t>
            </a:r>
            <a:endParaRPr lang="en-US"/>
          </a:p>
        </p:txBody>
      </p:sp>
      <p:sp>
        <p:nvSpPr>
          <p:cNvPr id="3" name="Subtitlu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o-RO" smtClean="0"/>
              <a:t>Clic pentru a edita stilul de subtitlu</a:t>
            </a:r>
            <a:endParaRPr lang="en-US"/>
          </a:p>
        </p:txBody>
      </p:sp>
      <p:sp>
        <p:nvSpPr>
          <p:cNvPr id="4" name="Substituent dată 3"/>
          <p:cNvSpPr>
            <a:spLocks noGrp="1"/>
          </p:cNvSpPr>
          <p:nvPr>
            <p:ph type="dt" sz="half" idx="10"/>
          </p:nvPr>
        </p:nvSpPr>
        <p:spPr/>
        <p:txBody>
          <a:bodyPr/>
          <a:lstStyle/>
          <a:p>
            <a:fld id="{438BFD1B-AF74-4C3E-92D0-53AC70F9C219}" type="datetimeFigureOut">
              <a:rPr lang="en-US" smtClean="0"/>
              <a:t>2/5/2020</a:t>
            </a:fld>
            <a:endParaRPr lang="en-US"/>
          </a:p>
        </p:txBody>
      </p:sp>
      <p:sp>
        <p:nvSpPr>
          <p:cNvPr id="5" name="Substituent subsol 4"/>
          <p:cNvSpPr>
            <a:spLocks noGrp="1"/>
          </p:cNvSpPr>
          <p:nvPr>
            <p:ph type="ftr" sz="quarter" idx="11"/>
          </p:nvPr>
        </p:nvSpPr>
        <p:spPr/>
        <p:txBody>
          <a:bodyPr/>
          <a:lstStyle/>
          <a:p>
            <a:endParaRPr lang="en-US"/>
          </a:p>
        </p:txBody>
      </p:sp>
      <p:sp>
        <p:nvSpPr>
          <p:cNvPr id="6" name="Substituent număr diapozitiv 5"/>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3110580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ext vertical și titlu">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ro-RO" smtClean="0"/>
              <a:t>Clic pentru editare stil titlu</a:t>
            </a:r>
            <a:endParaRPr lang="en-US"/>
          </a:p>
        </p:txBody>
      </p:sp>
      <p:sp>
        <p:nvSpPr>
          <p:cNvPr id="3" name="Substituent text vertical 2"/>
          <p:cNvSpPr>
            <a:spLocks noGrp="1"/>
          </p:cNvSpPr>
          <p:nvPr>
            <p:ph type="body" orient="vert" idx="1"/>
          </p:nvPr>
        </p:nvSpPr>
        <p:spPr/>
        <p:txBody>
          <a:bodyPr vert="eaVert"/>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en-US"/>
          </a:p>
        </p:txBody>
      </p:sp>
      <p:sp>
        <p:nvSpPr>
          <p:cNvPr id="4" name="Substituent dată 3"/>
          <p:cNvSpPr>
            <a:spLocks noGrp="1"/>
          </p:cNvSpPr>
          <p:nvPr>
            <p:ph type="dt" sz="half" idx="10"/>
          </p:nvPr>
        </p:nvSpPr>
        <p:spPr/>
        <p:txBody>
          <a:bodyPr/>
          <a:lstStyle/>
          <a:p>
            <a:fld id="{438BFD1B-AF74-4C3E-92D0-53AC70F9C219}" type="datetimeFigureOut">
              <a:rPr lang="en-US" smtClean="0"/>
              <a:t>2/5/2020</a:t>
            </a:fld>
            <a:endParaRPr lang="en-US"/>
          </a:p>
        </p:txBody>
      </p:sp>
      <p:sp>
        <p:nvSpPr>
          <p:cNvPr id="5" name="Substituent subsol 4"/>
          <p:cNvSpPr>
            <a:spLocks noGrp="1"/>
          </p:cNvSpPr>
          <p:nvPr>
            <p:ph type="ftr" sz="quarter" idx="11"/>
          </p:nvPr>
        </p:nvSpPr>
        <p:spPr/>
        <p:txBody>
          <a:bodyPr/>
          <a:lstStyle/>
          <a:p>
            <a:endParaRPr lang="en-US"/>
          </a:p>
        </p:txBody>
      </p:sp>
      <p:sp>
        <p:nvSpPr>
          <p:cNvPr id="6" name="Substituent număr diapozitiv 5"/>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89994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lu vertical și text">
    <p:spTree>
      <p:nvGrpSpPr>
        <p:cNvPr id="1" name=""/>
        <p:cNvGrpSpPr/>
        <p:nvPr/>
      </p:nvGrpSpPr>
      <p:grpSpPr>
        <a:xfrm>
          <a:off x="0" y="0"/>
          <a:ext cx="0" cy="0"/>
          <a:chOff x="0" y="0"/>
          <a:chExt cx="0" cy="0"/>
        </a:xfrm>
      </p:grpSpPr>
      <p:sp>
        <p:nvSpPr>
          <p:cNvPr id="2" name="Titlu vertical 1"/>
          <p:cNvSpPr>
            <a:spLocks noGrp="1"/>
          </p:cNvSpPr>
          <p:nvPr>
            <p:ph type="title" orient="vert"/>
          </p:nvPr>
        </p:nvSpPr>
        <p:spPr>
          <a:xfrm>
            <a:off x="8724900" y="365125"/>
            <a:ext cx="2628900" cy="5811838"/>
          </a:xfrm>
        </p:spPr>
        <p:txBody>
          <a:bodyPr vert="eaVert"/>
          <a:lstStyle/>
          <a:p>
            <a:r>
              <a:rPr lang="ro-RO" smtClean="0"/>
              <a:t>Clic pentru editare stil titlu</a:t>
            </a:r>
            <a:endParaRPr lang="en-US"/>
          </a:p>
        </p:txBody>
      </p:sp>
      <p:sp>
        <p:nvSpPr>
          <p:cNvPr id="3" name="Substituent text vertical 2"/>
          <p:cNvSpPr>
            <a:spLocks noGrp="1"/>
          </p:cNvSpPr>
          <p:nvPr>
            <p:ph type="body" orient="vert" idx="1"/>
          </p:nvPr>
        </p:nvSpPr>
        <p:spPr>
          <a:xfrm>
            <a:off x="838200" y="365125"/>
            <a:ext cx="7734300" cy="5811838"/>
          </a:xfrm>
        </p:spPr>
        <p:txBody>
          <a:bodyPr vert="eaVert"/>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en-US"/>
          </a:p>
        </p:txBody>
      </p:sp>
      <p:sp>
        <p:nvSpPr>
          <p:cNvPr id="4" name="Substituent dată 3"/>
          <p:cNvSpPr>
            <a:spLocks noGrp="1"/>
          </p:cNvSpPr>
          <p:nvPr>
            <p:ph type="dt" sz="half" idx="10"/>
          </p:nvPr>
        </p:nvSpPr>
        <p:spPr/>
        <p:txBody>
          <a:bodyPr/>
          <a:lstStyle/>
          <a:p>
            <a:fld id="{438BFD1B-AF74-4C3E-92D0-53AC70F9C219}" type="datetimeFigureOut">
              <a:rPr lang="en-US" smtClean="0"/>
              <a:t>2/5/2020</a:t>
            </a:fld>
            <a:endParaRPr lang="en-US"/>
          </a:p>
        </p:txBody>
      </p:sp>
      <p:sp>
        <p:nvSpPr>
          <p:cNvPr id="5" name="Substituent subsol 4"/>
          <p:cNvSpPr>
            <a:spLocks noGrp="1"/>
          </p:cNvSpPr>
          <p:nvPr>
            <p:ph type="ftr" sz="quarter" idx="11"/>
          </p:nvPr>
        </p:nvSpPr>
        <p:spPr/>
        <p:txBody>
          <a:bodyPr/>
          <a:lstStyle/>
          <a:p>
            <a:endParaRPr lang="en-US"/>
          </a:p>
        </p:txBody>
      </p:sp>
      <p:sp>
        <p:nvSpPr>
          <p:cNvPr id="6" name="Substituent număr diapozitiv 5"/>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1969366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u și conținut">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ro-RO" smtClean="0"/>
              <a:t>Clic pentru editare stil titlu</a:t>
            </a:r>
            <a:endParaRPr lang="en-US"/>
          </a:p>
        </p:txBody>
      </p:sp>
      <p:sp>
        <p:nvSpPr>
          <p:cNvPr id="3" name="Substituent conținut 2"/>
          <p:cNvSpPr>
            <a:spLocks noGrp="1"/>
          </p:cNvSpPr>
          <p:nvPr>
            <p:ph idx="1"/>
          </p:nvPr>
        </p:nvSpPr>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en-US"/>
          </a:p>
        </p:txBody>
      </p:sp>
      <p:sp>
        <p:nvSpPr>
          <p:cNvPr id="4" name="Substituent dată 3"/>
          <p:cNvSpPr>
            <a:spLocks noGrp="1"/>
          </p:cNvSpPr>
          <p:nvPr>
            <p:ph type="dt" sz="half" idx="10"/>
          </p:nvPr>
        </p:nvSpPr>
        <p:spPr/>
        <p:txBody>
          <a:bodyPr/>
          <a:lstStyle/>
          <a:p>
            <a:fld id="{438BFD1B-AF74-4C3E-92D0-53AC70F9C219}" type="datetimeFigureOut">
              <a:rPr lang="en-US" smtClean="0"/>
              <a:t>2/5/2020</a:t>
            </a:fld>
            <a:endParaRPr lang="en-US"/>
          </a:p>
        </p:txBody>
      </p:sp>
      <p:sp>
        <p:nvSpPr>
          <p:cNvPr id="5" name="Substituent subsol 4"/>
          <p:cNvSpPr>
            <a:spLocks noGrp="1"/>
          </p:cNvSpPr>
          <p:nvPr>
            <p:ph type="ftr" sz="quarter" idx="11"/>
          </p:nvPr>
        </p:nvSpPr>
        <p:spPr/>
        <p:txBody>
          <a:bodyPr/>
          <a:lstStyle/>
          <a:p>
            <a:endParaRPr lang="en-US"/>
          </a:p>
        </p:txBody>
      </p:sp>
      <p:sp>
        <p:nvSpPr>
          <p:cNvPr id="6" name="Substituent număr diapozitiv 5"/>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3199748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ntet secțiune">
    <p:spTree>
      <p:nvGrpSpPr>
        <p:cNvPr id="1" name=""/>
        <p:cNvGrpSpPr/>
        <p:nvPr/>
      </p:nvGrpSpPr>
      <p:grpSpPr>
        <a:xfrm>
          <a:off x="0" y="0"/>
          <a:ext cx="0" cy="0"/>
          <a:chOff x="0" y="0"/>
          <a:chExt cx="0" cy="0"/>
        </a:xfrm>
      </p:grpSpPr>
      <p:sp>
        <p:nvSpPr>
          <p:cNvPr id="2" name="Titlu 1"/>
          <p:cNvSpPr>
            <a:spLocks noGrp="1"/>
          </p:cNvSpPr>
          <p:nvPr>
            <p:ph type="title"/>
          </p:nvPr>
        </p:nvSpPr>
        <p:spPr>
          <a:xfrm>
            <a:off x="831850" y="1709738"/>
            <a:ext cx="10515600" cy="2852737"/>
          </a:xfrm>
        </p:spPr>
        <p:txBody>
          <a:bodyPr anchor="b"/>
          <a:lstStyle>
            <a:lvl1pPr>
              <a:defRPr sz="6000"/>
            </a:lvl1pPr>
          </a:lstStyle>
          <a:p>
            <a:r>
              <a:rPr lang="ro-RO" smtClean="0"/>
              <a:t>Clic pentru editare stil titlu</a:t>
            </a:r>
            <a:endParaRPr lang="en-US"/>
          </a:p>
        </p:txBody>
      </p:sp>
      <p:sp>
        <p:nvSpPr>
          <p:cNvPr id="3" name="Substituent tex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o-RO" smtClean="0"/>
              <a:t>Clic pentru editare stiluri text Coordonator</a:t>
            </a:r>
          </a:p>
        </p:txBody>
      </p:sp>
      <p:sp>
        <p:nvSpPr>
          <p:cNvPr id="4" name="Substituent dată 3"/>
          <p:cNvSpPr>
            <a:spLocks noGrp="1"/>
          </p:cNvSpPr>
          <p:nvPr>
            <p:ph type="dt" sz="half" idx="10"/>
          </p:nvPr>
        </p:nvSpPr>
        <p:spPr/>
        <p:txBody>
          <a:bodyPr/>
          <a:lstStyle/>
          <a:p>
            <a:fld id="{438BFD1B-AF74-4C3E-92D0-53AC70F9C219}" type="datetimeFigureOut">
              <a:rPr lang="en-US" smtClean="0"/>
              <a:t>2/5/2020</a:t>
            </a:fld>
            <a:endParaRPr lang="en-US"/>
          </a:p>
        </p:txBody>
      </p:sp>
      <p:sp>
        <p:nvSpPr>
          <p:cNvPr id="5" name="Substituent subsol 4"/>
          <p:cNvSpPr>
            <a:spLocks noGrp="1"/>
          </p:cNvSpPr>
          <p:nvPr>
            <p:ph type="ftr" sz="quarter" idx="11"/>
          </p:nvPr>
        </p:nvSpPr>
        <p:spPr/>
        <p:txBody>
          <a:bodyPr/>
          <a:lstStyle/>
          <a:p>
            <a:endParaRPr lang="en-US"/>
          </a:p>
        </p:txBody>
      </p:sp>
      <p:sp>
        <p:nvSpPr>
          <p:cNvPr id="6" name="Substituent număr diapozitiv 5"/>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28812629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uă tipuri de conținut">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ro-RO" smtClean="0"/>
              <a:t>Clic pentru editare stil titlu</a:t>
            </a:r>
            <a:endParaRPr lang="en-US"/>
          </a:p>
        </p:txBody>
      </p:sp>
      <p:sp>
        <p:nvSpPr>
          <p:cNvPr id="3" name="Substituent conținut 2"/>
          <p:cNvSpPr>
            <a:spLocks noGrp="1"/>
          </p:cNvSpPr>
          <p:nvPr>
            <p:ph sz="half" idx="1"/>
          </p:nvPr>
        </p:nvSpPr>
        <p:spPr>
          <a:xfrm>
            <a:off x="838200" y="1825625"/>
            <a:ext cx="5181600" cy="4351338"/>
          </a:xfrm>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en-US"/>
          </a:p>
        </p:txBody>
      </p:sp>
      <p:sp>
        <p:nvSpPr>
          <p:cNvPr id="4" name="Substituent conținut 3"/>
          <p:cNvSpPr>
            <a:spLocks noGrp="1"/>
          </p:cNvSpPr>
          <p:nvPr>
            <p:ph sz="half" idx="2"/>
          </p:nvPr>
        </p:nvSpPr>
        <p:spPr>
          <a:xfrm>
            <a:off x="6172200" y="1825625"/>
            <a:ext cx="5181600" cy="4351338"/>
          </a:xfrm>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en-US"/>
          </a:p>
        </p:txBody>
      </p:sp>
      <p:sp>
        <p:nvSpPr>
          <p:cNvPr id="5" name="Substituent dată 4"/>
          <p:cNvSpPr>
            <a:spLocks noGrp="1"/>
          </p:cNvSpPr>
          <p:nvPr>
            <p:ph type="dt" sz="half" idx="10"/>
          </p:nvPr>
        </p:nvSpPr>
        <p:spPr/>
        <p:txBody>
          <a:bodyPr/>
          <a:lstStyle/>
          <a:p>
            <a:fld id="{438BFD1B-AF74-4C3E-92D0-53AC70F9C219}" type="datetimeFigureOut">
              <a:rPr lang="en-US" smtClean="0"/>
              <a:t>2/5/2020</a:t>
            </a:fld>
            <a:endParaRPr lang="en-US"/>
          </a:p>
        </p:txBody>
      </p:sp>
      <p:sp>
        <p:nvSpPr>
          <p:cNvPr id="6" name="Substituent subsol 5"/>
          <p:cNvSpPr>
            <a:spLocks noGrp="1"/>
          </p:cNvSpPr>
          <p:nvPr>
            <p:ph type="ftr" sz="quarter" idx="11"/>
          </p:nvPr>
        </p:nvSpPr>
        <p:spPr/>
        <p:txBody>
          <a:bodyPr/>
          <a:lstStyle/>
          <a:p>
            <a:endParaRPr lang="en-US"/>
          </a:p>
        </p:txBody>
      </p:sp>
      <p:sp>
        <p:nvSpPr>
          <p:cNvPr id="7" name="Substituent număr diapozitiv 6"/>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1409077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ție">
    <p:spTree>
      <p:nvGrpSpPr>
        <p:cNvPr id="1" name=""/>
        <p:cNvGrpSpPr/>
        <p:nvPr/>
      </p:nvGrpSpPr>
      <p:grpSpPr>
        <a:xfrm>
          <a:off x="0" y="0"/>
          <a:ext cx="0" cy="0"/>
          <a:chOff x="0" y="0"/>
          <a:chExt cx="0" cy="0"/>
        </a:xfrm>
      </p:grpSpPr>
      <p:sp>
        <p:nvSpPr>
          <p:cNvPr id="2" name="Titlu 1"/>
          <p:cNvSpPr>
            <a:spLocks noGrp="1"/>
          </p:cNvSpPr>
          <p:nvPr>
            <p:ph type="title"/>
          </p:nvPr>
        </p:nvSpPr>
        <p:spPr>
          <a:xfrm>
            <a:off x="839788" y="365125"/>
            <a:ext cx="10515600" cy="1325563"/>
          </a:xfrm>
        </p:spPr>
        <p:txBody>
          <a:bodyPr/>
          <a:lstStyle/>
          <a:p>
            <a:r>
              <a:rPr lang="ro-RO" smtClean="0"/>
              <a:t>Clic pentru editare stil titlu</a:t>
            </a:r>
            <a:endParaRPr lang="en-US"/>
          </a:p>
        </p:txBody>
      </p:sp>
      <p:sp>
        <p:nvSpPr>
          <p:cNvPr id="3" name="Substituent tex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smtClean="0"/>
              <a:t>Clic pentru editare stiluri text Coordonator</a:t>
            </a:r>
          </a:p>
        </p:txBody>
      </p:sp>
      <p:sp>
        <p:nvSpPr>
          <p:cNvPr id="4" name="Substituent conținut 3"/>
          <p:cNvSpPr>
            <a:spLocks noGrp="1"/>
          </p:cNvSpPr>
          <p:nvPr>
            <p:ph sz="half" idx="2"/>
          </p:nvPr>
        </p:nvSpPr>
        <p:spPr>
          <a:xfrm>
            <a:off x="839788" y="2505075"/>
            <a:ext cx="5157787" cy="3684588"/>
          </a:xfrm>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en-US"/>
          </a:p>
        </p:txBody>
      </p:sp>
      <p:sp>
        <p:nvSpPr>
          <p:cNvPr id="5" name="Substituent tex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smtClean="0"/>
              <a:t>Clic pentru editare stiluri text Coordonator</a:t>
            </a:r>
          </a:p>
        </p:txBody>
      </p:sp>
      <p:sp>
        <p:nvSpPr>
          <p:cNvPr id="6" name="Substituent conținut 5"/>
          <p:cNvSpPr>
            <a:spLocks noGrp="1"/>
          </p:cNvSpPr>
          <p:nvPr>
            <p:ph sz="quarter" idx="4"/>
          </p:nvPr>
        </p:nvSpPr>
        <p:spPr>
          <a:xfrm>
            <a:off x="6172200" y="2505075"/>
            <a:ext cx="5183188" cy="3684588"/>
          </a:xfrm>
        </p:spPr>
        <p:txBody>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en-US"/>
          </a:p>
        </p:txBody>
      </p:sp>
      <p:sp>
        <p:nvSpPr>
          <p:cNvPr id="7" name="Substituent dată 6"/>
          <p:cNvSpPr>
            <a:spLocks noGrp="1"/>
          </p:cNvSpPr>
          <p:nvPr>
            <p:ph type="dt" sz="half" idx="10"/>
          </p:nvPr>
        </p:nvSpPr>
        <p:spPr/>
        <p:txBody>
          <a:bodyPr/>
          <a:lstStyle/>
          <a:p>
            <a:fld id="{438BFD1B-AF74-4C3E-92D0-53AC70F9C219}" type="datetimeFigureOut">
              <a:rPr lang="en-US" smtClean="0"/>
              <a:t>2/5/2020</a:t>
            </a:fld>
            <a:endParaRPr lang="en-US"/>
          </a:p>
        </p:txBody>
      </p:sp>
      <p:sp>
        <p:nvSpPr>
          <p:cNvPr id="8" name="Substituent subsol 7"/>
          <p:cNvSpPr>
            <a:spLocks noGrp="1"/>
          </p:cNvSpPr>
          <p:nvPr>
            <p:ph type="ftr" sz="quarter" idx="11"/>
          </p:nvPr>
        </p:nvSpPr>
        <p:spPr/>
        <p:txBody>
          <a:bodyPr/>
          <a:lstStyle/>
          <a:p>
            <a:endParaRPr lang="en-US"/>
          </a:p>
        </p:txBody>
      </p:sp>
      <p:sp>
        <p:nvSpPr>
          <p:cNvPr id="9" name="Substituent număr diapozitiv 8"/>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1589638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Doar titlu">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ro-RO" smtClean="0"/>
              <a:t>Clic pentru editare stil titlu</a:t>
            </a:r>
            <a:endParaRPr lang="en-US"/>
          </a:p>
        </p:txBody>
      </p:sp>
      <p:sp>
        <p:nvSpPr>
          <p:cNvPr id="3" name="Substituent dată 2"/>
          <p:cNvSpPr>
            <a:spLocks noGrp="1"/>
          </p:cNvSpPr>
          <p:nvPr>
            <p:ph type="dt" sz="half" idx="10"/>
          </p:nvPr>
        </p:nvSpPr>
        <p:spPr/>
        <p:txBody>
          <a:bodyPr/>
          <a:lstStyle/>
          <a:p>
            <a:fld id="{438BFD1B-AF74-4C3E-92D0-53AC70F9C219}" type="datetimeFigureOut">
              <a:rPr lang="en-US" smtClean="0"/>
              <a:t>2/5/2020</a:t>
            </a:fld>
            <a:endParaRPr lang="en-US"/>
          </a:p>
        </p:txBody>
      </p:sp>
      <p:sp>
        <p:nvSpPr>
          <p:cNvPr id="4" name="Substituent subsol 3"/>
          <p:cNvSpPr>
            <a:spLocks noGrp="1"/>
          </p:cNvSpPr>
          <p:nvPr>
            <p:ph type="ftr" sz="quarter" idx="11"/>
          </p:nvPr>
        </p:nvSpPr>
        <p:spPr/>
        <p:txBody>
          <a:bodyPr/>
          <a:lstStyle/>
          <a:p>
            <a:endParaRPr lang="en-US"/>
          </a:p>
        </p:txBody>
      </p:sp>
      <p:sp>
        <p:nvSpPr>
          <p:cNvPr id="5" name="Substituent număr diapozitiv 4"/>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1900004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Necompletat">
    <p:spTree>
      <p:nvGrpSpPr>
        <p:cNvPr id="1" name=""/>
        <p:cNvGrpSpPr/>
        <p:nvPr/>
      </p:nvGrpSpPr>
      <p:grpSpPr>
        <a:xfrm>
          <a:off x="0" y="0"/>
          <a:ext cx="0" cy="0"/>
          <a:chOff x="0" y="0"/>
          <a:chExt cx="0" cy="0"/>
        </a:xfrm>
      </p:grpSpPr>
      <p:sp>
        <p:nvSpPr>
          <p:cNvPr id="2" name="Substituent dată 1"/>
          <p:cNvSpPr>
            <a:spLocks noGrp="1"/>
          </p:cNvSpPr>
          <p:nvPr>
            <p:ph type="dt" sz="half" idx="10"/>
          </p:nvPr>
        </p:nvSpPr>
        <p:spPr/>
        <p:txBody>
          <a:bodyPr/>
          <a:lstStyle/>
          <a:p>
            <a:fld id="{438BFD1B-AF74-4C3E-92D0-53AC70F9C219}" type="datetimeFigureOut">
              <a:rPr lang="en-US" smtClean="0"/>
              <a:t>2/5/2020</a:t>
            </a:fld>
            <a:endParaRPr lang="en-US"/>
          </a:p>
        </p:txBody>
      </p:sp>
      <p:sp>
        <p:nvSpPr>
          <p:cNvPr id="3" name="Substituent subsol 2"/>
          <p:cNvSpPr>
            <a:spLocks noGrp="1"/>
          </p:cNvSpPr>
          <p:nvPr>
            <p:ph type="ftr" sz="quarter" idx="11"/>
          </p:nvPr>
        </p:nvSpPr>
        <p:spPr/>
        <p:txBody>
          <a:bodyPr/>
          <a:lstStyle/>
          <a:p>
            <a:endParaRPr lang="en-US"/>
          </a:p>
        </p:txBody>
      </p:sp>
      <p:sp>
        <p:nvSpPr>
          <p:cNvPr id="4" name="Substituent număr diapozitiv 3"/>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1617192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ținut cu legendă">
    <p:spTree>
      <p:nvGrpSpPr>
        <p:cNvPr id="1" name=""/>
        <p:cNvGrpSpPr/>
        <p:nvPr/>
      </p:nvGrpSpPr>
      <p:grpSpPr>
        <a:xfrm>
          <a:off x="0" y="0"/>
          <a:ext cx="0" cy="0"/>
          <a:chOff x="0" y="0"/>
          <a:chExt cx="0" cy="0"/>
        </a:xfrm>
      </p:grpSpPr>
      <p:sp>
        <p:nvSpPr>
          <p:cNvPr id="2" name="Titlu 1"/>
          <p:cNvSpPr>
            <a:spLocks noGrp="1"/>
          </p:cNvSpPr>
          <p:nvPr>
            <p:ph type="title"/>
          </p:nvPr>
        </p:nvSpPr>
        <p:spPr>
          <a:xfrm>
            <a:off x="839788" y="457200"/>
            <a:ext cx="3932237" cy="1600200"/>
          </a:xfrm>
        </p:spPr>
        <p:txBody>
          <a:bodyPr anchor="b"/>
          <a:lstStyle>
            <a:lvl1pPr>
              <a:defRPr sz="3200"/>
            </a:lvl1pPr>
          </a:lstStyle>
          <a:p>
            <a:r>
              <a:rPr lang="ro-RO" smtClean="0"/>
              <a:t>Clic pentru editare stil titlu</a:t>
            </a:r>
            <a:endParaRPr lang="en-US"/>
          </a:p>
        </p:txBody>
      </p:sp>
      <p:sp>
        <p:nvSpPr>
          <p:cNvPr id="3" name="Substituent conținut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en-US"/>
          </a:p>
        </p:txBody>
      </p:sp>
      <p:sp>
        <p:nvSpPr>
          <p:cNvPr id="4" name="Substituent tex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smtClean="0"/>
              <a:t>Clic pentru editare stiluri text Coordonator</a:t>
            </a:r>
          </a:p>
        </p:txBody>
      </p:sp>
      <p:sp>
        <p:nvSpPr>
          <p:cNvPr id="5" name="Substituent dată 4"/>
          <p:cNvSpPr>
            <a:spLocks noGrp="1"/>
          </p:cNvSpPr>
          <p:nvPr>
            <p:ph type="dt" sz="half" idx="10"/>
          </p:nvPr>
        </p:nvSpPr>
        <p:spPr/>
        <p:txBody>
          <a:bodyPr/>
          <a:lstStyle/>
          <a:p>
            <a:fld id="{438BFD1B-AF74-4C3E-92D0-53AC70F9C219}" type="datetimeFigureOut">
              <a:rPr lang="en-US" smtClean="0"/>
              <a:t>2/5/2020</a:t>
            </a:fld>
            <a:endParaRPr lang="en-US"/>
          </a:p>
        </p:txBody>
      </p:sp>
      <p:sp>
        <p:nvSpPr>
          <p:cNvPr id="6" name="Substituent subsol 5"/>
          <p:cNvSpPr>
            <a:spLocks noGrp="1"/>
          </p:cNvSpPr>
          <p:nvPr>
            <p:ph type="ftr" sz="quarter" idx="11"/>
          </p:nvPr>
        </p:nvSpPr>
        <p:spPr/>
        <p:txBody>
          <a:bodyPr/>
          <a:lstStyle/>
          <a:p>
            <a:endParaRPr lang="en-US"/>
          </a:p>
        </p:txBody>
      </p:sp>
      <p:sp>
        <p:nvSpPr>
          <p:cNvPr id="7" name="Substituent număr diapozitiv 6"/>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3106546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ine cu legendă">
    <p:spTree>
      <p:nvGrpSpPr>
        <p:cNvPr id="1" name=""/>
        <p:cNvGrpSpPr/>
        <p:nvPr/>
      </p:nvGrpSpPr>
      <p:grpSpPr>
        <a:xfrm>
          <a:off x="0" y="0"/>
          <a:ext cx="0" cy="0"/>
          <a:chOff x="0" y="0"/>
          <a:chExt cx="0" cy="0"/>
        </a:xfrm>
      </p:grpSpPr>
      <p:sp>
        <p:nvSpPr>
          <p:cNvPr id="2" name="Titlu 1"/>
          <p:cNvSpPr>
            <a:spLocks noGrp="1"/>
          </p:cNvSpPr>
          <p:nvPr>
            <p:ph type="title"/>
          </p:nvPr>
        </p:nvSpPr>
        <p:spPr>
          <a:xfrm>
            <a:off x="839788" y="457200"/>
            <a:ext cx="3932237" cy="1600200"/>
          </a:xfrm>
        </p:spPr>
        <p:txBody>
          <a:bodyPr anchor="b"/>
          <a:lstStyle>
            <a:lvl1pPr>
              <a:defRPr sz="3200"/>
            </a:lvl1pPr>
          </a:lstStyle>
          <a:p>
            <a:r>
              <a:rPr lang="ro-RO" smtClean="0"/>
              <a:t>Clic pentru editare stil titlu</a:t>
            </a:r>
            <a:endParaRPr lang="en-US"/>
          </a:p>
        </p:txBody>
      </p:sp>
      <p:sp>
        <p:nvSpPr>
          <p:cNvPr id="3" name="Substituent i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Substituent tex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smtClean="0"/>
              <a:t>Clic pentru editare stiluri text Coordonator</a:t>
            </a:r>
          </a:p>
        </p:txBody>
      </p:sp>
      <p:sp>
        <p:nvSpPr>
          <p:cNvPr id="5" name="Substituent dată 4"/>
          <p:cNvSpPr>
            <a:spLocks noGrp="1"/>
          </p:cNvSpPr>
          <p:nvPr>
            <p:ph type="dt" sz="half" idx="10"/>
          </p:nvPr>
        </p:nvSpPr>
        <p:spPr/>
        <p:txBody>
          <a:bodyPr/>
          <a:lstStyle/>
          <a:p>
            <a:fld id="{438BFD1B-AF74-4C3E-92D0-53AC70F9C219}" type="datetimeFigureOut">
              <a:rPr lang="en-US" smtClean="0"/>
              <a:t>2/5/2020</a:t>
            </a:fld>
            <a:endParaRPr lang="en-US"/>
          </a:p>
        </p:txBody>
      </p:sp>
      <p:sp>
        <p:nvSpPr>
          <p:cNvPr id="6" name="Substituent subsol 5"/>
          <p:cNvSpPr>
            <a:spLocks noGrp="1"/>
          </p:cNvSpPr>
          <p:nvPr>
            <p:ph type="ftr" sz="quarter" idx="11"/>
          </p:nvPr>
        </p:nvSpPr>
        <p:spPr/>
        <p:txBody>
          <a:bodyPr/>
          <a:lstStyle/>
          <a:p>
            <a:endParaRPr lang="en-US"/>
          </a:p>
        </p:txBody>
      </p:sp>
      <p:sp>
        <p:nvSpPr>
          <p:cNvPr id="7" name="Substituent număr diapozitiv 6"/>
          <p:cNvSpPr>
            <a:spLocks noGrp="1"/>
          </p:cNvSpPr>
          <p:nvPr>
            <p:ph type="sldNum" sz="quarter" idx="12"/>
          </p:nvPr>
        </p:nvSpPr>
        <p:spPr/>
        <p:txBody>
          <a:bodyPr/>
          <a:lstStyle/>
          <a:p>
            <a:fld id="{BC46E070-A229-41F4-83BC-47FF352ED063}" type="slidenum">
              <a:rPr lang="en-US" smtClean="0"/>
              <a:t>‹#›</a:t>
            </a:fld>
            <a:endParaRPr lang="en-US"/>
          </a:p>
        </p:txBody>
      </p:sp>
    </p:spTree>
    <p:extLst>
      <p:ext uri="{BB962C8B-B14F-4D97-AF65-F5344CB8AC3E}">
        <p14:creationId xmlns:p14="http://schemas.microsoft.com/office/powerpoint/2010/main" val="1963784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ubstituent titl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o-RO" smtClean="0"/>
              <a:t>Clic pentru editare stil titlu</a:t>
            </a:r>
            <a:endParaRPr lang="en-US"/>
          </a:p>
        </p:txBody>
      </p:sp>
      <p:sp>
        <p:nvSpPr>
          <p:cNvPr id="3" name="Substituent tex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o-RO" smtClean="0"/>
              <a:t>Clic pentru editare stiluri text Coordonator</a:t>
            </a:r>
          </a:p>
          <a:p>
            <a:pPr lvl="1"/>
            <a:r>
              <a:rPr lang="ro-RO" smtClean="0"/>
              <a:t>Al doilea nivel</a:t>
            </a:r>
          </a:p>
          <a:p>
            <a:pPr lvl="2"/>
            <a:r>
              <a:rPr lang="ro-RO" smtClean="0"/>
              <a:t>Al treilea nivel</a:t>
            </a:r>
          </a:p>
          <a:p>
            <a:pPr lvl="3"/>
            <a:r>
              <a:rPr lang="ro-RO" smtClean="0"/>
              <a:t>Al patrulea nivel</a:t>
            </a:r>
          </a:p>
          <a:p>
            <a:pPr lvl="4"/>
            <a:r>
              <a:rPr lang="ro-RO" smtClean="0"/>
              <a:t>Al cincilea nivel</a:t>
            </a:r>
            <a:endParaRPr lang="en-US"/>
          </a:p>
        </p:txBody>
      </p:sp>
      <p:sp>
        <p:nvSpPr>
          <p:cNvPr id="4" name="Substituent dată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8BFD1B-AF74-4C3E-92D0-53AC70F9C219}" type="datetimeFigureOut">
              <a:rPr lang="en-US" smtClean="0"/>
              <a:t>2/5/2020</a:t>
            </a:fld>
            <a:endParaRPr lang="en-US"/>
          </a:p>
        </p:txBody>
      </p:sp>
      <p:sp>
        <p:nvSpPr>
          <p:cNvPr id="5" name="Substituent subsol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ubstituent număr diapozitiv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46E070-A229-41F4-83BC-47FF352ED063}" type="slidenum">
              <a:rPr lang="en-US" smtClean="0"/>
              <a:t>‹#›</a:t>
            </a:fld>
            <a:endParaRPr lang="en-US"/>
          </a:p>
        </p:txBody>
      </p:sp>
    </p:spTree>
    <p:extLst>
      <p:ext uri="{BB962C8B-B14F-4D97-AF65-F5344CB8AC3E}">
        <p14:creationId xmlns:p14="http://schemas.microsoft.com/office/powerpoint/2010/main" val="38543573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u 1"/>
          <p:cNvSpPr>
            <a:spLocks noGrp="1"/>
          </p:cNvSpPr>
          <p:nvPr>
            <p:ph type="ctrTitle"/>
          </p:nvPr>
        </p:nvSpPr>
        <p:spPr/>
        <p:txBody>
          <a:bodyPr>
            <a:noAutofit/>
          </a:bodyPr>
          <a:lstStyle/>
          <a:p>
            <a:r>
              <a:rPr lang="ro-RO" sz="4400" dirty="0" err="1" smtClean="0">
                <a:solidFill>
                  <a:schemeClr val="tx1">
                    <a:lumMod val="85000"/>
                    <a:lumOff val="15000"/>
                  </a:schemeClr>
                </a:solidFill>
                <a:latin typeface="Georgia" panose="02040502050405020303" pitchFamily="18" charset="0"/>
              </a:rPr>
              <a:t>Using</a:t>
            </a:r>
            <a:r>
              <a:rPr lang="ro-RO" sz="4400" dirty="0" smtClean="0">
                <a:solidFill>
                  <a:schemeClr val="tx1">
                    <a:lumMod val="85000"/>
                    <a:lumOff val="15000"/>
                  </a:schemeClr>
                </a:solidFill>
                <a:latin typeface="Georgia" panose="02040502050405020303" pitchFamily="18" charset="0"/>
              </a:rPr>
              <a:t> Genetic </a:t>
            </a:r>
            <a:r>
              <a:rPr lang="ro-RO" sz="4400" dirty="0" err="1" smtClean="0">
                <a:solidFill>
                  <a:schemeClr val="tx1">
                    <a:lumMod val="85000"/>
                    <a:lumOff val="15000"/>
                  </a:schemeClr>
                </a:solidFill>
                <a:latin typeface="Georgia" panose="02040502050405020303" pitchFamily="18" charset="0"/>
              </a:rPr>
              <a:t>Algorithms</a:t>
            </a:r>
            <a:r>
              <a:rPr lang="ro-RO" sz="4400" dirty="0" smtClean="0">
                <a:solidFill>
                  <a:schemeClr val="tx1">
                    <a:lumMod val="85000"/>
                    <a:lumOff val="15000"/>
                  </a:schemeClr>
                </a:solidFill>
                <a:latin typeface="Georgia" panose="02040502050405020303" pitchFamily="18" charset="0"/>
              </a:rPr>
              <a:t> as a </a:t>
            </a:r>
            <a:r>
              <a:rPr lang="ro-RO" sz="4400" dirty="0" err="1" smtClean="0">
                <a:solidFill>
                  <a:schemeClr val="tx1">
                    <a:lumMod val="85000"/>
                    <a:lumOff val="15000"/>
                  </a:schemeClr>
                </a:solidFill>
                <a:latin typeface="Georgia" panose="02040502050405020303" pitchFamily="18" charset="0"/>
              </a:rPr>
              <a:t>Tool</a:t>
            </a:r>
            <a:r>
              <a:rPr lang="ro-RO" sz="4400" dirty="0" smtClean="0">
                <a:solidFill>
                  <a:schemeClr val="tx1">
                    <a:lumMod val="85000"/>
                    <a:lumOff val="15000"/>
                  </a:schemeClr>
                </a:solidFill>
                <a:latin typeface="Georgia" panose="02040502050405020303" pitchFamily="18" charset="0"/>
              </a:rPr>
              <a:t> of </a:t>
            </a:r>
            <a:r>
              <a:rPr lang="ro-RO" sz="4400" dirty="0" err="1" smtClean="0">
                <a:solidFill>
                  <a:schemeClr val="tx1">
                    <a:lumMod val="85000"/>
                    <a:lumOff val="15000"/>
                  </a:schemeClr>
                </a:solidFill>
                <a:latin typeface="Georgia" panose="02040502050405020303" pitchFamily="18" charset="0"/>
              </a:rPr>
              <a:t>Iteration</a:t>
            </a:r>
            <a:r>
              <a:rPr lang="ro-RO" sz="4400" dirty="0" smtClean="0">
                <a:solidFill>
                  <a:schemeClr val="tx1">
                    <a:lumMod val="85000"/>
                    <a:lumOff val="15000"/>
                  </a:schemeClr>
                </a:solidFill>
                <a:latin typeface="Georgia" panose="02040502050405020303" pitchFamily="18" charset="0"/>
              </a:rPr>
              <a:t> of Finite State </a:t>
            </a:r>
            <a:r>
              <a:rPr lang="ro-RO" sz="4400" dirty="0" err="1" smtClean="0">
                <a:solidFill>
                  <a:schemeClr val="tx1">
                    <a:lumMod val="85000"/>
                    <a:lumOff val="15000"/>
                  </a:schemeClr>
                </a:solidFill>
                <a:latin typeface="Georgia" panose="02040502050405020303" pitchFamily="18" charset="0"/>
              </a:rPr>
              <a:t>Machine</a:t>
            </a:r>
            <a:r>
              <a:rPr lang="ro-RO" sz="4400" dirty="0" smtClean="0">
                <a:solidFill>
                  <a:schemeClr val="tx1">
                    <a:lumMod val="85000"/>
                    <a:lumOff val="15000"/>
                  </a:schemeClr>
                </a:solidFill>
                <a:latin typeface="Georgia" panose="02040502050405020303" pitchFamily="18" charset="0"/>
              </a:rPr>
              <a:t> </a:t>
            </a:r>
            <a:r>
              <a:rPr lang="ro-RO" sz="4400" dirty="0" err="1" smtClean="0">
                <a:solidFill>
                  <a:schemeClr val="tx1">
                    <a:lumMod val="85000"/>
                    <a:lumOff val="15000"/>
                  </a:schemeClr>
                </a:solidFill>
                <a:latin typeface="Georgia" panose="02040502050405020303" pitchFamily="18" charset="0"/>
              </a:rPr>
              <a:t>Behaviors</a:t>
            </a:r>
            <a:r>
              <a:rPr lang="ro-RO" sz="4400" dirty="0" smtClean="0">
                <a:solidFill>
                  <a:schemeClr val="tx1">
                    <a:lumMod val="85000"/>
                    <a:lumOff val="15000"/>
                  </a:schemeClr>
                </a:solidFill>
                <a:latin typeface="Georgia" panose="02040502050405020303" pitchFamily="18" charset="0"/>
              </a:rPr>
              <a:t> in Video </a:t>
            </a:r>
            <a:r>
              <a:rPr lang="ro-RO" sz="4400" dirty="0" err="1" smtClean="0">
                <a:solidFill>
                  <a:schemeClr val="tx1">
                    <a:lumMod val="85000"/>
                    <a:lumOff val="15000"/>
                  </a:schemeClr>
                </a:solidFill>
                <a:latin typeface="Georgia" panose="02040502050405020303" pitchFamily="18" charset="0"/>
              </a:rPr>
              <a:t>Games</a:t>
            </a:r>
            <a:endParaRPr lang="en-US" sz="4400" dirty="0">
              <a:solidFill>
                <a:schemeClr val="tx1">
                  <a:lumMod val="85000"/>
                  <a:lumOff val="15000"/>
                </a:schemeClr>
              </a:solidFill>
              <a:latin typeface="Georgia" panose="02040502050405020303" pitchFamily="18" charset="0"/>
            </a:endParaRPr>
          </a:p>
        </p:txBody>
      </p:sp>
      <p:sp>
        <p:nvSpPr>
          <p:cNvPr id="3" name="Subtitlu 2"/>
          <p:cNvSpPr>
            <a:spLocks noGrp="1"/>
          </p:cNvSpPr>
          <p:nvPr>
            <p:ph type="subTitle" idx="1"/>
          </p:nvPr>
        </p:nvSpPr>
        <p:spPr>
          <a:xfrm>
            <a:off x="1524000" y="3602038"/>
            <a:ext cx="9144000" cy="2307874"/>
          </a:xfrm>
        </p:spPr>
        <p:txBody>
          <a:bodyPr>
            <a:normAutofit fontScale="92500" lnSpcReduction="20000"/>
          </a:bodyPr>
          <a:lstStyle/>
          <a:p>
            <a:endParaRPr lang="ro-RO" dirty="0" smtClean="0"/>
          </a:p>
          <a:p>
            <a:r>
              <a:rPr lang="ro-RO" dirty="0" err="1"/>
              <a:t>p</a:t>
            </a:r>
            <a:r>
              <a:rPr lang="ro-RO" dirty="0" err="1" smtClean="0"/>
              <a:t>roposed</a:t>
            </a:r>
            <a:r>
              <a:rPr lang="ro-RO" dirty="0" smtClean="0"/>
              <a:t> </a:t>
            </a:r>
            <a:r>
              <a:rPr lang="ro-RO" dirty="0" err="1" smtClean="0"/>
              <a:t>by</a:t>
            </a:r>
            <a:r>
              <a:rPr lang="ro-RO" dirty="0" smtClean="0"/>
              <a:t>:</a:t>
            </a:r>
          </a:p>
          <a:p>
            <a:r>
              <a:rPr lang="en-US" dirty="0" err="1" smtClean="0"/>
              <a:t>Claudiu</a:t>
            </a:r>
            <a:r>
              <a:rPr lang="en-US" dirty="0" smtClean="0"/>
              <a:t> </a:t>
            </a:r>
            <a:r>
              <a:rPr lang="en-US" dirty="0" err="1" smtClean="0"/>
              <a:t>Ioan</a:t>
            </a:r>
            <a:r>
              <a:rPr lang="en-US" dirty="0" smtClean="0"/>
              <a:t> </a:t>
            </a:r>
            <a:r>
              <a:rPr lang="en-US" dirty="0" err="1" smtClean="0"/>
              <a:t>Maftei</a:t>
            </a:r>
            <a:endParaRPr lang="en-US" dirty="0" smtClean="0"/>
          </a:p>
          <a:p>
            <a:endParaRPr lang="en-US" dirty="0"/>
          </a:p>
          <a:p>
            <a:r>
              <a:rPr lang="en-US" dirty="0" smtClean="0"/>
              <a:t>Scientific Coordinator:</a:t>
            </a:r>
          </a:p>
          <a:p>
            <a:r>
              <a:rPr lang="en-US" dirty="0" smtClean="0"/>
              <a:t>Prof. Dr. Henri </a:t>
            </a:r>
            <a:r>
              <a:rPr lang="en-US" dirty="0" err="1" smtClean="0"/>
              <a:t>Luchian</a:t>
            </a:r>
            <a:endParaRPr lang="en-US" dirty="0"/>
          </a:p>
        </p:txBody>
      </p:sp>
    </p:spTree>
    <p:extLst>
      <p:ext uri="{BB962C8B-B14F-4D97-AF65-F5344CB8AC3E}">
        <p14:creationId xmlns:p14="http://schemas.microsoft.com/office/powerpoint/2010/main" val="13087651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endParaRPr lang="en-US" dirty="0">
              <a:latin typeface="Georgia" panose="02040502050405020303" pitchFamily="18" charset="0"/>
            </a:endParaRPr>
          </a:p>
        </p:txBody>
      </p:sp>
      <p:sp>
        <p:nvSpPr>
          <p:cNvPr id="3" name="Substituent conținut 2"/>
          <p:cNvSpPr>
            <a:spLocks noGrp="1"/>
          </p:cNvSpPr>
          <p:nvPr>
            <p:ph idx="1"/>
          </p:nvPr>
        </p:nvSpPr>
        <p:spPr>
          <a:xfrm>
            <a:off x="838199" y="1825625"/>
            <a:ext cx="20055895" cy="8299096"/>
          </a:xfrm>
        </p:spPr>
        <p:txBody>
          <a:bodyPr/>
          <a:lstStyle/>
          <a:p>
            <a:endParaRPr lang="en-US"/>
          </a:p>
        </p:txBody>
      </p:sp>
      <p:pic>
        <p:nvPicPr>
          <p:cNvPr id="4" name="Imagine 3" descr="../../_images/instancing.png"/>
          <p:cNvPicPr/>
          <p:nvPr/>
        </p:nvPicPr>
        <p:blipFill>
          <a:blip r:embed="rId2">
            <a:extLst>
              <a:ext uri="{28A0092B-C50C-407E-A947-70E740481C1C}">
                <a14:useLocalDpi xmlns:a14="http://schemas.microsoft.com/office/drawing/2010/main" val="0"/>
              </a:ext>
            </a:extLst>
          </a:blip>
          <a:srcRect/>
          <a:stretch>
            <a:fillRect/>
          </a:stretch>
        </p:blipFill>
        <p:spPr bwMode="auto">
          <a:xfrm>
            <a:off x="2907505" y="545283"/>
            <a:ext cx="6919887" cy="5682362"/>
          </a:xfrm>
          <a:prstGeom prst="rect">
            <a:avLst/>
          </a:prstGeom>
          <a:noFill/>
          <a:ln>
            <a:noFill/>
          </a:ln>
        </p:spPr>
      </p:pic>
    </p:spTree>
    <p:extLst>
      <p:ext uri="{BB962C8B-B14F-4D97-AF65-F5344CB8AC3E}">
        <p14:creationId xmlns:p14="http://schemas.microsoft.com/office/powerpoint/2010/main" val="40780296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endParaRPr lang="en-US"/>
          </a:p>
        </p:txBody>
      </p:sp>
      <p:pic>
        <p:nvPicPr>
          <p:cNvPr id="4" name="Substituent conținut 3"/>
          <p:cNvPicPr>
            <a:picLocks noGrp="1" noChangeAspect="1"/>
          </p:cNvPicPr>
          <p:nvPr>
            <p:ph idx="1"/>
          </p:nvPr>
        </p:nvPicPr>
        <p:blipFill>
          <a:blip r:embed="rId2"/>
          <a:stretch>
            <a:fillRect/>
          </a:stretch>
        </p:blipFill>
        <p:spPr>
          <a:xfrm>
            <a:off x="-96254" y="0"/>
            <a:ext cx="13070301" cy="6858000"/>
          </a:xfrm>
          <a:prstGeom prst="rect">
            <a:avLst/>
          </a:prstGeom>
        </p:spPr>
      </p:pic>
    </p:spTree>
    <p:extLst>
      <p:ext uri="{BB962C8B-B14F-4D97-AF65-F5344CB8AC3E}">
        <p14:creationId xmlns:p14="http://schemas.microsoft.com/office/powerpoint/2010/main" val="2371539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6. </a:t>
            </a:r>
            <a:r>
              <a:rPr lang="ro-RO" dirty="0" smtClean="0">
                <a:latin typeface="Georgia" panose="02040502050405020303" pitchFamily="18" charset="0"/>
              </a:rPr>
              <a:t>Finite State </a:t>
            </a:r>
            <a:r>
              <a:rPr lang="ro-RO" dirty="0" err="1" smtClean="0">
                <a:latin typeface="Georgia" panose="02040502050405020303" pitchFamily="18" charset="0"/>
              </a:rPr>
              <a:t>Machines</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ro-RO" dirty="0" err="1" smtClean="0">
                <a:latin typeface="Georgia" panose="02040502050405020303" pitchFamily="18" charset="0"/>
              </a:rPr>
              <a:t>States</a:t>
            </a:r>
            <a:endParaRPr lang="ro-RO" dirty="0" smtClean="0">
              <a:latin typeface="Georgia" panose="02040502050405020303" pitchFamily="18" charset="0"/>
            </a:endParaRPr>
          </a:p>
          <a:p>
            <a:pPr lvl="1"/>
            <a:r>
              <a:rPr lang="ro-RO" dirty="0" err="1" smtClean="0">
                <a:latin typeface="Georgia" panose="02040502050405020303" pitchFamily="18" charset="0"/>
              </a:rPr>
              <a:t>Assert</a:t>
            </a:r>
            <a:r>
              <a:rPr lang="ro-RO" dirty="0" smtClean="0">
                <a:latin typeface="Georgia" panose="02040502050405020303" pitchFamily="18" charset="0"/>
              </a:rPr>
              <a:t> c</a:t>
            </a:r>
            <a:r>
              <a:rPr lang="en-US" dirty="0" err="1" smtClean="0">
                <a:latin typeface="Georgia" panose="02040502050405020303" pitchFamily="18" charset="0"/>
              </a:rPr>
              <a:t>ontrol</a:t>
            </a:r>
            <a:r>
              <a:rPr lang="en-US" dirty="0" smtClean="0">
                <a:latin typeface="Georgia" panose="02040502050405020303" pitchFamily="18" charset="0"/>
              </a:rPr>
              <a:t> over the agent</a:t>
            </a:r>
          </a:p>
          <a:p>
            <a:pPr lvl="1"/>
            <a:r>
              <a:rPr lang="en-US" dirty="0" smtClean="0">
                <a:latin typeface="Georgia" panose="02040502050405020303" pitchFamily="18" charset="0"/>
              </a:rPr>
              <a:t>Their specific behaviors feature event-based programming</a:t>
            </a:r>
          </a:p>
          <a:p>
            <a:pPr lvl="1"/>
            <a:r>
              <a:rPr lang="en-US" dirty="0" smtClean="0">
                <a:latin typeface="Georgia" panose="02040502050405020303" pitchFamily="18" charset="0"/>
              </a:rPr>
              <a:t>Used states: aiming, approaching, shooting, standing still</a:t>
            </a:r>
          </a:p>
          <a:p>
            <a:pPr lvl="1"/>
            <a:endParaRPr lang="en-US" dirty="0">
              <a:latin typeface="Georgia" panose="02040502050405020303" pitchFamily="18" charset="0"/>
            </a:endParaRPr>
          </a:p>
          <a:p>
            <a:r>
              <a:rPr lang="en-US" dirty="0" smtClean="0">
                <a:latin typeface="Georgia" panose="02040502050405020303" pitchFamily="18" charset="0"/>
              </a:rPr>
              <a:t>Transitions</a:t>
            </a:r>
          </a:p>
          <a:p>
            <a:pPr lvl="1"/>
            <a:r>
              <a:rPr lang="en-US" dirty="0" smtClean="0">
                <a:latin typeface="Georgia" panose="02040502050405020303" pitchFamily="18" charset="0"/>
              </a:rPr>
              <a:t>Transferring the property of “activeness” from one state of another</a:t>
            </a:r>
          </a:p>
          <a:p>
            <a:pPr lvl="1"/>
            <a:r>
              <a:rPr lang="en-US" dirty="0" smtClean="0">
                <a:latin typeface="Georgia" panose="02040502050405020303" pitchFamily="18" charset="0"/>
              </a:rPr>
              <a:t>Used transitions: on-done (state signals it is done), on-cooldown (a timer runs up)</a:t>
            </a:r>
            <a:endParaRPr lang="en-US" dirty="0">
              <a:latin typeface="Georgia" panose="02040502050405020303" pitchFamily="18" charset="0"/>
            </a:endParaRPr>
          </a:p>
        </p:txBody>
      </p:sp>
    </p:spTree>
    <p:extLst>
      <p:ext uri="{BB962C8B-B14F-4D97-AF65-F5344CB8AC3E}">
        <p14:creationId xmlns:p14="http://schemas.microsoft.com/office/powerpoint/2010/main" val="4245526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7. Comparisons with Other Forms of Behavior Decision Algorithms</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en-US" dirty="0" smtClean="0"/>
              <a:t>(Random) Decision Trees</a:t>
            </a:r>
          </a:p>
          <a:p>
            <a:pPr lvl="1"/>
            <a:r>
              <a:rPr lang="en-US" dirty="0" smtClean="0"/>
              <a:t>Inner nodes = decision points</a:t>
            </a:r>
          </a:p>
          <a:p>
            <a:pPr lvl="1"/>
            <a:r>
              <a:rPr lang="en-US" dirty="0" smtClean="0"/>
              <a:t>Leaves = behaviors</a:t>
            </a:r>
          </a:p>
          <a:p>
            <a:pPr lvl="1"/>
            <a:r>
              <a:rPr lang="en-US" dirty="0" smtClean="0"/>
              <a:t>RDTs is history-agnostic, meaning that previous states are unable to affect the current one outside the means offered by the behavior itself</a:t>
            </a:r>
          </a:p>
          <a:p>
            <a:pPr lvl="1"/>
            <a:r>
              <a:rPr lang="en-US" dirty="0" smtClean="0"/>
              <a:t>Highly-modular nature benefits simple designs, but shows risk of convolution on complex and/or conditional behavioral patterns</a:t>
            </a:r>
          </a:p>
          <a:p>
            <a:pPr lvl="1"/>
            <a:r>
              <a:rPr lang="en-US" dirty="0" smtClean="0"/>
              <a:t>A Genetic Programming approach has been developed for the issue of evolving RDTs for enemy agents (see Related Works)</a:t>
            </a:r>
          </a:p>
        </p:txBody>
      </p:sp>
    </p:spTree>
    <p:extLst>
      <p:ext uri="{BB962C8B-B14F-4D97-AF65-F5344CB8AC3E}">
        <p14:creationId xmlns:p14="http://schemas.microsoft.com/office/powerpoint/2010/main" val="1294588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7. Comparisons with Other Forms of Behavior Decision Algorithms</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en-US" dirty="0" smtClean="0"/>
              <a:t>Goal-Oriented Action Planners &amp; Hierarchical Task Networks</a:t>
            </a:r>
          </a:p>
          <a:p>
            <a:pPr lvl="1"/>
            <a:r>
              <a:rPr lang="en-US" dirty="0" smtClean="0"/>
              <a:t>Solving problems through chaining a list of actions, each with prerequisites and effects</a:t>
            </a:r>
          </a:p>
          <a:p>
            <a:pPr lvl="1"/>
            <a:r>
              <a:rPr lang="en-US" dirty="0" smtClean="0"/>
              <a:t>GOAPs and HTNs are proactive – given a world-state, they find a possible sequence of actions to reach the desired world-state; unlike FSMs, which are reactive</a:t>
            </a:r>
          </a:p>
          <a:p>
            <a:pPr lvl="1"/>
            <a:r>
              <a:rPr lang="en-US" dirty="0" smtClean="0"/>
              <a:t>GOAPs and HTNs lead to high emergence (i.e. complex states generated by simple rules), which may work both in the favor and disfavor of the designer’s intended experience</a:t>
            </a:r>
          </a:p>
          <a:p>
            <a:pPr lvl="1"/>
            <a:r>
              <a:rPr lang="en-US" dirty="0" smtClean="0"/>
              <a:t>It can be considered rule-based programming for the sake of GAs (see Related Work)</a:t>
            </a:r>
          </a:p>
        </p:txBody>
      </p:sp>
    </p:spTree>
    <p:extLst>
      <p:ext uri="{BB962C8B-B14F-4D97-AF65-F5344CB8AC3E}">
        <p14:creationId xmlns:p14="http://schemas.microsoft.com/office/powerpoint/2010/main" val="80698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8. </a:t>
            </a:r>
            <a:r>
              <a:rPr lang="ro-RO" dirty="0" smtClean="0">
                <a:latin typeface="Georgia" panose="02040502050405020303" pitchFamily="18" charset="0"/>
              </a:rPr>
              <a:t>Finite State </a:t>
            </a:r>
            <a:r>
              <a:rPr lang="ro-RO" dirty="0" err="1" smtClean="0">
                <a:latin typeface="Georgia" panose="02040502050405020303" pitchFamily="18" charset="0"/>
              </a:rPr>
              <a:t>Machine</a:t>
            </a:r>
            <a:r>
              <a:rPr lang="ro-RO" dirty="0" smtClean="0">
                <a:latin typeface="Georgia" panose="02040502050405020303" pitchFamily="18" charset="0"/>
              </a:rPr>
              <a:t> Editor</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en-US" dirty="0" smtClean="0">
                <a:latin typeface="Georgia" panose="02040502050405020303" pitchFamily="18" charset="0"/>
              </a:rPr>
              <a:t>Used to generate FSMs from a node tree (visually represented)</a:t>
            </a:r>
          </a:p>
          <a:p>
            <a:r>
              <a:rPr lang="en-US" dirty="0" smtClean="0">
                <a:latin typeface="Georgia" panose="02040502050405020303" pitchFamily="18" charset="0"/>
              </a:rPr>
              <a:t>[tool] keyword enabling  running the code in the editor, outside of the compiled game – favoring custom tool tailoring</a:t>
            </a:r>
          </a:p>
          <a:p>
            <a:r>
              <a:rPr lang="en-US" dirty="0" smtClean="0">
                <a:latin typeface="Georgia" panose="02040502050405020303" pitchFamily="18" charset="0"/>
              </a:rPr>
              <a:t>File system – instantiation, naming, moving of nodes on a scene</a:t>
            </a:r>
          </a:p>
          <a:p>
            <a:r>
              <a:rPr lang="en-US" dirty="0" smtClean="0">
                <a:latin typeface="Georgia" panose="02040502050405020303" pitchFamily="18" charset="0"/>
              </a:rPr>
              <a:t>Property dictionary overwritten as to export in the editor the parameters of the state/transition types</a:t>
            </a:r>
            <a:endParaRPr lang="en-US" dirty="0">
              <a:latin typeface="Georgia" panose="02040502050405020303" pitchFamily="18" charset="0"/>
            </a:endParaRPr>
          </a:p>
        </p:txBody>
      </p:sp>
    </p:spTree>
    <p:extLst>
      <p:ext uri="{BB962C8B-B14F-4D97-AF65-F5344CB8AC3E}">
        <p14:creationId xmlns:p14="http://schemas.microsoft.com/office/powerpoint/2010/main" val="1911257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endParaRPr lang="en-US"/>
          </a:p>
        </p:txBody>
      </p:sp>
      <p:sp>
        <p:nvSpPr>
          <p:cNvPr id="3" name="Substituent conținut 2"/>
          <p:cNvSpPr>
            <a:spLocks noGrp="1"/>
          </p:cNvSpPr>
          <p:nvPr>
            <p:ph idx="1"/>
          </p:nvPr>
        </p:nvSpPr>
        <p:spPr/>
        <p:txBody>
          <a:bodyPr/>
          <a:lstStyle/>
          <a:p>
            <a:endParaRPr lang="en-US"/>
          </a:p>
        </p:txBody>
      </p:sp>
      <p:pic>
        <p:nvPicPr>
          <p:cNvPr id="4" name="Imagine 3"/>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432339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9. </a:t>
            </a:r>
            <a:r>
              <a:rPr lang="ro-RO" dirty="0" smtClean="0">
                <a:latin typeface="Georgia" panose="02040502050405020303" pitchFamily="18" charset="0"/>
              </a:rPr>
              <a:t>Genetic </a:t>
            </a:r>
            <a:r>
              <a:rPr lang="ro-RO" dirty="0" err="1" smtClean="0">
                <a:latin typeface="Georgia" panose="02040502050405020303" pitchFamily="18" charset="0"/>
              </a:rPr>
              <a:t>Algorithms</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ro-RO" dirty="0" err="1" smtClean="0"/>
              <a:t>Metaheuristics</a:t>
            </a:r>
            <a:r>
              <a:rPr lang="ro-RO" dirty="0" smtClean="0"/>
              <a:t>; </a:t>
            </a:r>
            <a:r>
              <a:rPr lang="ro-RO" dirty="0" err="1" smtClean="0"/>
              <a:t>solving</a:t>
            </a:r>
            <a:r>
              <a:rPr lang="ro-RO" dirty="0" smtClean="0"/>
              <a:t> </a:t>
            </a:r>
            <a:r>
              <a:rPr lang="ro-RO" dirty="0" err="1" smtClean="0"/>
              <a:t>optimization</a:t>
            </a:r>
            <a:r>
              <a:rPr lang="ro-RO" dirty="0" smtClean="0"/>
              <a:t> </a:t>
            </a:r>
            <a:r>
              <a:rPr lang="ro-RO" dirty="0" err="1" smtClean="0"/>
              <a:t>problems</a:t>
            </a:r>
            <a:endParaRPr lang="ro-RO" dirty="0" smtClean="0"/>
          </a:p>
          <a:p>
            <a:r>
              <a:rPr lang="en-US" dirty="0" smtClean="0"/>
              <a:t>Solution/phenotype encoded in a chromosome/genotype</a:t>
            </a:r>
          </a:p>
          <a:p>
            <a:r>
              <a:rPr lang="en-US" dirty="0" smtClean="0"/>
              <a:t>A population of randomly chosen solutions is generated</a:t>
            </a:r>
          </a:p>
          <a:p>
            <a:r>
              <a:rPr lang="en-US" dirty="0" smtClean="0"/>
              <a:t>Based on their closeness to the desired solution (i.e. fitness), some of the solutions are further selected to breed new solutions</a:t>
            </a:r>
            <a:endParaRPr lang="en-US" dirty="0"/>
          </a:p>
          <a:p>
            <a:r>
              <a:rPr lang="en-US" dirty="0" smtClean="0"/>
              <a:t>Genetic operators are applied: usually crossover (exchange of genes between two chromosomes) and mutation (modification of individual genes)</a:t>
            </a:r>
          </a:p>
          <a:p>
            <a:r>
              <a:rPr lang="en-US" dirty="0" smtClean="0"/>
              <a:t>The process is repeated until the desired termination condition is met</a:t>
            </a:r>
          </a:p>
        </p:txBody>
      </p:sp>
    </p:spTree>
    <p:extLst>
      <p:ext uri="{BB962C8B-B14F-4D97-AF65-F5344CB8AC3E}">
        <p14:creationId xmlns:p14="http://schemas.microsoft.com/office/powerpoint/2010/main" val="13037272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200" dirty="0" smtClean="0">
                <a:latin typeface="Georgia" panose="02040502050405020303" pitchFamily="18" charset="0"/>
              </a:rPr>
              <a:t>10. </a:t>
            </a:r>
            <a:r>
              <a:rPr lang="ro-RO" sz="3200" dirty="0" err="1" smtClean="0">
                <a:latin typeface="Georgia" panose="02040502050405020303" pitchFamily="18" charset="0"/>
              </a:rPr>
              <a:t>Creating</a:t>
            </a:r>
            <a:r>
              <a:rPr lang="ro-RO" sz="3200" dirty="0" smtClean="0">
                <a:latin typeface="Georgia" panose="02040502050405020303" pitchFamily="18" charset="0"/>
              </a:rPr>
              <a:t> a </a:t>
            </a:r>
            <a:r>
              <a:rPr lang="en-US" sz="3200" dirty="0" smtClean="0">
                <a:latin typeface="Georgia" panose="02040502050405020303" pitchFamily="18" charset="0"/>
              </a:rPr>
              <a:t>Genetic Algorithm for FSM Behaviors</a:t>
            </a:r>
            <a:endParaRPr lang="en-US" sz="3200" dirty="0">
              <a:latin typeface="Georgia" panose="02040502050405020303" pitchFamily="18" charset="0"/>
            </a:endParaRPr>
          </a:p>
        </p:txBody>
      </p:sp>
      <p:sp>
        <p:nvSpPr>
          <p:cNvPr id="3" name="Substituent conținut 2"/>
          <p:cNvSpPr>
            <a:spLocks noGrp="1"/>
          </p:cNvSpPr>
          <p:nvPr>
            <p:ph idx="1"/>
          </p:nvPr>
        </p:nvSpPr>
        <p:spPr/>
        <p:txBody>
          <a:bodyPr>
            <a:normAutofit lnSpcReduction="10000"/>
          </a:bodyPr>
          <a:lstStyle/>
          <a:p>
            <a:r>
              <a:rPr lang="en-US" dirty="0" smtClean="0"/>
              <a:t>Encoding/Decoding</a:t>
            </a:r>
          </a:p>
          <a:p>
            <a:pPr lvl="1"/>
            <a:r>
              <a:rPr lang="en-US" dirty="0" smtClean="0"/>
              <a:t>Each chromosome is an array of dictionaries</a:t>
            </a:r>
          </a:p>
          <a:p>
            <a:pPr lvl="1"/>
            <a:r>
              <a:rPr lang="en-US" dirty="0" smtClean="0"/>
              <a:t>Each dictionary contains the defining properties of its state/transition:</a:t>
            </a:r>
          </a:p>
          <a:p>
            <a:pPr lvl="2"/>
            <a:r>
              <a:rPr lang="en-US" dirty="0" smtClean="0"/>
              <a:t>Name of the node (so that it can be further referred to)</a:t>
            </a:r>
          </a:p>
          <a:p>
            <a:pPr lvl="2"/>
            <a:r>
              <a:rPr lang="en-US" dirty="0" smtClean="0"/>
              <a:t>Whether it is initial (in the case of states)</a:t>
            </a:r>
          </a:p>
          <a:p>
            <a:pPr lvl="2"/>
            <a:r>
              <a:rPr lang="en-US" dirty="0" smtClean="0"/>
              <a:t>Its type</a:t>
            </a:r>
          </a:p>
          <a:p>
            <a:pPr lvl="2"/>
            <a:r>
              <a:rPr lang="en-US" dirty="0" smtClean="0"/>
              <a:t>Array of other parameters</a:t>
            </a:r>
          </a:p>
          <a:p>
            <a:pPr lvl="1"/>
            <a:r>
              <a:rPr lang="en-US" dirty="0" err="1" smtClean="0"/>
              <a:t>Cvasi</a:t>
            </a:r>
            <a:r>
              <a:rPr lang="en-US" dirty="0" smtClean="0"/>
              <a:t>-homogeny – all components are represented in the same manner, as not to have a different gene containing the initial states, or different dictionary keys for different parameters</a:t>
            </a:r>
          </a:p>
          <a:p>
            <a:pPr lvl="1"/>
            <a:r>
              <a:rPr lang="en-US" dirty="0" smtClean="0"/>
              <a:t>It is not actual homogeny, as only a single genetic operator is agnostic to each gene’s phenotype-expression</a:t>
            </a:r>
          </a:p>
        </p:txBody>
      </p:sp>
    </p:spTree>
    <p:extLst>
      <p:ext uri="{BB962C8B-B14F-4D97-AF65-F5344CB8AC3E}">
        <p14:creationId xmlns:p14="http://schemas.microsoft.com/office/powerpoint/2010/main" val="12811922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200" dirty="0" smtClean="0">
                <a:latin typeface="Georgia" panose="02040502050405020303" pitchFamily="18" charset="0"/>
              </a:rPr>
              <a:t>10. </a:t>
            </a:r>
            <a:r>
              <a:rPr lang="ro-RO" sz="3200" dirty="0" err="1" smtClean="0">
                <a:latin typeface="Georgia" panose="02040502050405020303" pitchFamily="18" charset="0"/>
              </a:rPr>
              <a:t>Creating</a:t>
            </a:r>
            <a:r>
              <a:rPr lang="ro-RO" sz="3200" dirty="0" smtClean="0">
                <a:latin typeface="Georgia" panose="02040502050405020303" pitchFamily="18" charset="0"/>
              </a:rPr>
              <a:t> a </a:t>
            </a:r>
            <a:r>
              <a:rPr lang="en-US" sz="3200" dirty="0" smtClean="0">
                <a:latin typeface="Georgia" panose="02040502050405020303" pitchFamily="18" charset="0"/>
              </a:rPr>
              <a:t>Genetic Algorithm for FSM Behaviors</a:t>
            </a:r>
            <a:endParaRPr lang="en-US" sz="32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en-US" dirty="0" smtClean="0"/>
              <a:t>The Continuity Problem</a:t>
            </a:r>
          </a:p>
          <a:p>
            <a:pPr lvl="1"/>
            <a:r>
              <a:rPr lang="en-US" dirty="0" smtClean="0"/>
              <a:t>Transitions are dependent on the states they refer to</a:t>
            </a:r>
          </a:p>
          <a:p>
            <a:pPr lvl="1"/>
            <a:r>
              <a:rPr lang="en-US" dirty="0" smtClean="0"/>
              <a:t>The position in the array does not hold any value for the phenotype (unlike vanilla GA variations)</a:t>
            </a:r>
          </a:p>
          <a:p>
            <a:pPr lvl="1"/>
            <a:r>
              <a:rPr lang="en-US" dirty="0" smtClean="0"/>
              <a:t>Chromosomes are of varying length</a:t>
            </a:r>
          </a:p>
          <a:p>
            <a:pPr lvl="1"/>
            <a:endParaRPr lang="en-US" dirty="0" smtClean="0"/>
          </a:p>
          <a:p>
            <a:pPr lvl="1"/>
            <a:r>
              <a:rPr lang="en-US" dirty="0" smtClean="0"/>
              <a:t>Application of genetic operators should not function alike a randomizer – it should be able to maintain the sequences of states and transitions that lead to higher fitness</a:t>
            </a:r>
            <a:endParaRPr lang="en-US" dirty="0"/>
          </a:p>
        </p:txBody>
      </p:sp>
    </p:spTree>
    <p:extLst>
      <p:ext uri="{BB962C8B-B14F-4D97-AF65-F5344CB8AC3E}">
        <p14:creationId xmlns:p14="http://schemas.microsoft.com/office/powerpoint/2010/main" val="610829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solidFill>
                  <a:schemeClr val="tx1">
                    <a:lumMod val="85000"/>
                    <a:lumOff val="15000"/>
                  </a:schemeClr>
                </a:solidFill>
                <a:latin typeface="Georgia" panose="02040502050405020303" pitchFamily="18" charset="0"/>
              </a:rPr>
              <a:t>Contents</a:t>
            </a:r>
            <a:endParaRPr lang="en-US" dirty="0">
              <a:solidFill>
                <a:schemeClr val="tx1">
                  <a:lumMod val="85000"/>
                  <a:lumOff val="15000"/>
                </a:schemeClr>
              </a:solidFill>
              <a:latin typeface="Georgia" panose="02040502050405020303" pitchFamily="18" charset="0"/>
            </a:endParaRPr>
          </a:p>
        </p:txBody>
      </p:sp>
      <p:sp>
        <p:nvSpPr>
          <p:cNvPr id="3" name="Substituent conținut 2"/>
          <p:cNvSpPr>
            <a:spLocks noGrp="1"/>
          </p:cNvSpPr>
          <p:nvPr>
            <p:ph idx="1"/>
          </p:nvPr>
        </p:nvSpPr>
        <p:spPr>
          <a:xfrm>
            <a:off x="838200" y="1825625"/>
            <a:ext cx="4773328" cy="4351338"/>
          </a:xfrm>
        </p:spPr>
        <p:txBody>
          <a:bodyPr/>
          <a:lstStyle/>
          <a:p>
            <a:pPr marL="514350" indent="-514350">
              <a:buFont typeface="+mj-lt"/>
              <a:buAutoNum type="arabicPeriod"/>
            </a:pPr>
            <a:r>
              <a:rPr lang="en-US" dirty="0" smtClean="0">
                <a:latin typeface="Georgia" panose="02040502050405020303" pitchFamily="18" charset="0"/>
              </a:rPr>
              <a:t>Motivation &amp; Context</a:t>
            </a:r>
          </a:p>
          <a:p>
            <a:pPr marL="514350" indent="-514350">
              <a:buFont typeface="+mj-lt"/>
              <a:buAutoNum type="arabicPeriod"/>
            </a:pPr>
            <a:r>
              <a:rPr lang="en-US" dirty="0" smtClean="0">
                <a:latin typeface="Georgia" panose="02040502050405020303" pitchFamily="18" charset="0"/>
              </a:rPr>
              <a:t>Research Goals</a:t>
            </a:r>
          </a:p>
          <a:p>
            <a:pPr marL="514350" indent="-514350">
              <a:buFont typeface="+mj-lt"/>
              <a:buAutoNum type="arabicPeriod"/>
            </a:pPr>
            <a:r>
              <a:rPr lang="en-US" dirty="0" smtClean="0">
                <a:latin typeface="Georgia" panose="02040502050405020303" pitchFamily="18" charset="0"/>
              </a:rPr>
              <a:t>Research Method</a:t>
            </a:r>
          </a:p>
          <a:p>
            <a:pPr marL="514350" indent="-514350">
              <a:buFont typeface="+mj-lt"/>
              <a:buAutoNum type="arabicPeriod"/>
            </a:pPr>
            <a:r>
              <a:rPr lang="en-US" dirty="0" smtClean="0">
                <a:latin typeface="Georgia" panose="02040502050405020303" pitchFamily="18" charset="0"/>
              </a:rPr>
              <a:t>The Game</a:t>
            </a:r>
          </a:p>
          <a:p>
            <a:pPr marL="514350" indent="-514350">
              <a:buFont typeface="+mj-lt"/>
              <a:buAutoNum type="arabicPeriod"/>
            </a:pPr>
            <a:r>
              <a:rPr lang="en-US" dirty="0" smtClean="0">
                <a:latin typeface="Georgia" panose="02040502050405020303" pitchFamily="18" charset="0"/>
              </a:rPr>
              <a:t>The Engine</a:t>
            </a:r>
          </a:p>
          <a:p>
            <a:pPr marL="514350" indent="-514350">
              <a:buFont typeface="+mj-lt"/>
              <a:buAutoNum type="arabicPeriod"/>
            </a:pPr>
            <a:r>
              <a:rPr lang="en-US" dirty="0" smtClean="0">
                <a:latin typeface="Georgia" panose="02040502050405020303" pitchFamily="18" charset="0"/>
              </a:rPr>
              <a:t>Finite State Machines</a:t>
            </a:r>
          </a:p>
          <a:p>
            <a:pPr marL="514350" indent="-514350">
              <a:buFont typeface="+mj-lt"/>
              <a:buAutoNum type="arabicPeriod"/>
            </a:pPr>
            <a:r>
              <a:rPr lang="en-US" dirty="0" smtClean="0">
                <a:latin typeface="Georgia" panose="02040502050405020303" pitchFamily="18" charset="0"/>
              </a:rPr>
              <a:t>Comparisons (...)</a:t>
            </a:r>
          </a:p>
          <a:p>
            <a:pPr marL="514350" indent="-514350">
              <a:buFont typeface="+mj-lt"/>
              <a:buAutoNum type="arabicPeriod"/>
            </a:pPr>
            <a:r>
              <a:rPr lang="en-US" dirty="0" smtClean="0">
                <a:latin typeface="Georgia" panose="02040502050405020303" pitchFamily="18" charset="0"/>
              </a:rPr>
              <a:t>FSM Editor</a:t>
            </a:r>
            <a:endParaRPr lang="en-US" dirty="0">
              <a:latin typeface="Georgia" panose="02040502050405020303" pitchFamily="18" charset="0"/>
            </a:endParaRPr>
          </a:p>
        </p:txBody>
      </p:sp>
      <p:sp>
        <p:nvSpPr>
          <p:cNvPr id="4" name="Substituent conținut 2"/>
          <p:cNvSpPr txBox="1">
            <a:spLocks/>
          </p:cNvSpPr>
          <p:nvPr/>
        </p:nvSpPr>
        <p:spPr>
          <a:xfrm>
            <a:off x="5475973" y="1825625"/>
            <a:ext cx="477332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startAt="9"/>
            </a:pPr>
            <a:r>
              <a:rPr lang="en-US" dirty="0" smtClean="0">
                <a:latin typeface="Georgia" panose="02040502050405020303" pitchFamily="18" charset="0"/>
              </a:rPr>
              <a:t>Genetic Algorithms</a:t>
            </a:r>
          </a:p>
          <a:p>
            <a:pPr marL="514350" indent="-514350">
              <a:buFont typeface="+mj-lt"/>
              <a:buAutoNum type="arabicPeriod" startAt="9"/>
            </a:pPr>
            <a:r>
              <a:rPr lang="en-US" dirty="0" smtClean="0">
                <a:latin typeface="Georgia" panose="02040502050405020303" pitchFamily="18" charset="0"/>
              </a:rPr>
              <a:t>Creating a GA for FSMs</a:t>
            </a:r>
          </a:p>
          <a:p>
            <a:pPr marL="514350" indent="-514350">
              <a:buFont typeface="+mj-lt"/>
              <a:buAutoNum type="arabicPeriod" startAt="9"/>
            </a:pPr>
            <a:r>
              <a:rPr lang="en-US" dirty="0" smtClean="0">
                <a:latin typeface="Georgia" panose="02040502050405020303" pitchFamily="18" charset="0"/>
              </a:rPr>
              <a:t>Running the Experiment</a:t>
            </a:r>
          </a:p>
          <a:p>
            <a:pPr marL="514350" indent="-514350">
              <a:buFont typeface="+mj-lt"/>
              <a:buAutoNum type="arabicPeriod" startAt="9"/>
            </a:pPr>
            <a:r>
              <a:rPr lang="en-US" dirty="0" smtClean="0">
                <a:latin typeface="Georgia" panose="02040502050405020303" pitchFamily="18" charset="0"/>
              </a:rPr>
              <a:t>Conclusions</a:t>
            </a:r>
          </a:p>
          <a:p>
            <a:pPr marL="514350" indent="-514350">
              <a:buFont typeface="+mj-lt"/>
              <a:buAutoNum type="arabicPeriod" startAt="9"/>
            </a:pPr>
            <a:r>
              <a:rPr lang="en-US" dirty="0" smtClean="0">
                <a:latin typeface="Georgia" panose="02040502050405020303" pitchFamily="18" charset="0"/>
              </a:rPr>
              <a:t>Future Work</a:t>
            </a:r>
            <a:endParaRPr lang="en-US" dirty="0">
              <a:latin typeface="Georgia" panose="02040502050405020303" pitchFamily="18" charset="0"/>
            </a:endParaRPr>
          </a:p>
        </p:txBody>
      </p:sp>
    </p:spTree>
    <p:extLst>
      <p:ext uri="{BB962C8B-B14F-4D97-AF65-F5344CB8AC3E}">
        <p14:creationId xmlns:p14="http://schemas.microsoft.com/office/powerpoint/2010/main" val="21992065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endParaRPr lang="en-US"/>
          </a:p>
        </p:txBody>
      </p:sp>
      <p:sp>
        <p:nvSpPr>
          <p:cNvPr id="3" name="Substituent conținut 2"/>
          <p:cNvSpPr>
            <a:spLocks noGrp="1"/>
          </p:cNvSpPr>
          <p:nvPr>
            <p:ph idx="1"/>
          </p:nvPr>
        </p:nvSpPr>
        <p:spPr/>
        <p:txBody>
          <a:bodyPr/>
          <a:lstStyle/>
          <a:p>
            <a:endParaRPr lang="en-US"/>
          </a:p>
        </p:txBody>
      </p:sp>
      <p:pic>
        <p:nvPicPr>
          <p:cNvPr id="1026" name="Picture 2" descr="Untitled Diagr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5619" y="1038850"/>
            <a:ext cx="5590381" cy="4740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3" descr="Untitled Diagram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4341" y="-39808"/>
            <a:ext cx="3315953" cy="6897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51621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200" dirty="0" smtClean="0">
                <a:latin typeface="Georgia" panose="02040502050405020303" pitchFamily="18" charset="0"/>
              </a:rPr>
              <a:t>10. </a:t>
            </a:r>
            <a:r>
              <a:rPr lang="ro-RO" sz="3200" dirty="0" err="1" smtClean="0">
                <a:latin typeface="Georgia" panose="02040502050405020303" pitchFamily="18" charset="0"/>
              </a:rPr>
              <a:t>Creating</a:t>
            </a:r>
            <a:r>
              <a:rPr lang="ro-RO" sz="3200" dirty="0" smtClean="0">
                <a:latin typeface="Georgia" panose="02040502050405020303" pitchFamily="18" charset="0"/>
              </a:rPr>
              <a:t> a </a:t>
            </a:r>
            <a:r>
              <a:rPr lang="en-US" sz="3200" dirty="0" smtClean="0">
                <a:latin typeface="Georgia" panose="02040502050405020303" pitchFamily="18" charset="0"/>
              </a:rPr>
              <a:t>Genetic Algorithm for FSM Behaviors</a:t>
            </a:r>
            <a:endParaRPr lang="en-US" sz="3200" dirty="0">
              <a:latin typeface="Georgia" panose="02040502050405020303" pitchFamily="18" charset="0"/>
            </a:endParaRPr>
          </a:p>
        </p:txBody>
      </p:sp>
      <mc:AlternateContent xmlns:mc="http://schemas.openxmlformats.org/markup-compatibility/2006">
        <mc:Choice xmlns:a14="http://schemas.microsoft.com/office/drawing/2010/main" Requires="a14">
          <p:sp>
            <p:nvSpPr>
              <p:cNvPr id="3" name="Substituent conținut 2"/>
              <p:cNvSpPr>
                <a:spLocks noGrp="1"/>
              </p:cNvSpPr>
              <p:nvPr>
                <p:ph idx="1"/>
              </p:nvPr>
            </p:nvSpPr>
            <p:spPr/>
            <p:txBody>
              <a:bodyPr>
                <a:normAutofit/>
              </a:bodyPr>
              <a:lstStyle/>
              <a:p>
                <a:r>
                  <a:rPr lang="en-US" dirty="0" smtClean="0">
                    <a:latin typeface="Georgia" panose="02040502050405020303" pitchFamily="18" charset="0"/>
                  </a:rPr>
                  <a:t>The Continuity Problem</a:t>
                </a:r>
              </a:p>
              <a:p>
                <a:pPr lvl="1"/>
                <a:r>
                  <a:rPr lang="en-US" dirty="0" smtClean="0">
                    <a:latin typeface="Georgia" panose="02040502050405020303" pitchFamily="18" charset="0"/>
                  </a:rPr>
                  <a:t>Use a score to assess how influential a state and/or transition is </a:t>
                </a:r>
              </a:p>
              <a:p>
                <a:pPr lvl="1"/>
                <a:r>
                  <a:rPr lang="en-US" dirty="0" smtClean="0">
                    <a:latin typeface="Georgia" panose="02040502050405020303" pitchFamily="18" charset="0"/>
                  </a:rPr>
                  <a:t>By extension, use a score to assess the influence of subgraphs</a:t>
                </a:r>
              </a:p>
              <a:p>
                <a:pPr lvl="1"/>
                <a:endParaRPr lang="en-US" dirty="0" smtClean="0"/>
              </a:p>
              <a:p>
                <a:pPr marL="0" indent="0">
                  <a:buNone/>
                </a:pPr>
                <a:endParaRPr lang="en-US" sz="2000" i="1" dirty="0" smtClean="0"/>
              </a:p>
              <a:p>
                <a:pPr marL="0" indent="0">
                  <a:buNone/>
                </a:pPr>
                <a14:m>
                  <m:oMathPara xmlns:m="http://schemas.openxmlformats.org/officeDocument/2006/math">
                    <m:oMathParaPr>
                      <m:jc m:val="centerGroup"/>
                    </m:oMathParaPr>
                    <m:oMath xmlns:m="http://schemas.openxmlformats.org/officeDocument/2006/math">
                      <m:r>
                        <a:rPr lang="en-US" sz="2000" i="1"/>
                        <m:t>𝑠𝑐𝑜𝑟𝑒</m:t>
                      </m:r>
                      <m:d>
                        <m:dPr>
                          <m:ctrlPr>
                            <a:rPr lang="en-US" sz="2000" i="1"/>
                          </m:ctrlPr>
                        </m:dPr>
                        <m:e>
                          <m:r>
                            <a:rPr lang="en-US" sz="2000" i="1"/>
                            <m:t>𝑠𝑡𝑎𝑡𝑒</m:t>
                          </m:r>
                        </m:e>
                      </m:d>
                      <m:r>
                        <a:rPr lang="en-US" sz="2000" i="1"/>
                        <m:t>=</m:t>
                      </m:r>
                      <m:d>
                        <m:dPr>
                          <m:begChr m:val="|"/>
                          <m:endChr m:val="|"/>
                          <m:ctrlPr>
                            <a:rPr lang="en-US" sz="2000" i="1"/>
                          </m:ctrlPr>
                        </m:dPr>
                        <m:e>
                          <m:d>
                            <m:dPr>
                              <m:begChr m:val="{"/>
                              <m:endChr m:val="}"/>
                              <m:ctrlPr>
                                <a:rPr lang="en-US" sz="2000" i="1"/>
                              </m:ctrlPr>
                            </m:dPr>
                            <m:e>
                              <m:r>
                                <a:rPr lang="en-US" sz="2000" i="1"/>
                                <m:t>𝑡</m:t>
                              </m:r>
                              <m:r>
                                <a:rPr lang="en-US" sz="2000" i="1"/>
                                <m:t> | </m:t>
                              </m:r>
                              <m:r>
                                <a:rPr lang="en-US" sz="2000" i="1"/>
                                <m:t>𝑡</m:t>
                              </m:r>
                              <m:r>
                                <a:rPr lang="en-US" sz="2000" i="1"/>
                                <m:t>.</m:t>
                              </m:r>
                              <m:r>
                                <a:rPr lang="en-US" sz="2000" i="1"/>
                                <m:t>𝑒𝑛𝑡𝑟</m:t>
                              </m:r>
                              <m:sSub>
                                <m:sSubPr>
                                  <m:ctrlPr>
                                    <a:rPr lang="en-US" sz="2000" i="1"/>
                                  </m:ctrlPr>
                                </m:sSubPr>
                                <m:e>
                                  <m:r>
                                    <a:rPr lang="en-US" sz="2000" i="1"/>
                                    <m:t>𝑦</m:t>
                                  </m:r>
                                </m:e>
                                <m:sub>
                                  <m:r>
                                    <a:rPr lang="en-US" sz="2000" i="1"/>
                                    <m:t>𝑝𝑜𝑖𝑛𝑡</m:t>
                                  </m:r>
                                </m:sub>
                              </m:sSub>
                              <m:r>
                                <a:rPr lang="en-US" sz="2000" i="1"/>
                                <m:t>==</m:t>
                              </m:r>
                              <m:r>
                                <a:rPr lang="en-US" sz="2000" i="1"/>
                                <m:t>𝑠𝑡𝑎𝑡𝑒</m:t>
                              </m:r>
                              <m:r>
                                <a:rPr lang="en-US" sz="2000" i="1"/>
                                <m:t> </m:t>
                              </m:r>
                              <m:r>
                                <a:rPr lang="en-US" sz="2000" i="1"/>
                                <m:t>𝑜𝑟</m:t>
                              </m:r>
                              <m:r>
                                <a:rPr lang="en-US" sz="2000" i="1"/>
                                <m:t> </m:t>
                              </m:r>
                              <m:r>
                                <a:rPr lang="en-US" sz="2000" i="1"/>
                                <m:t>𝑡</m:t>
                              </m:r>
                              <m:r>
                                <a:rPr lang="en-US" sz="2000" i="1"/>
                                <m:t>.</m:t>
                              </m:r>
                              <m:r>
                                <a:rPr lang="en-US" sz="2000" i="1"/>
                                <m:t>𝑒𝑥𝑖</m:t>
                              </m:r>
                              <m:sSub>
                                <m:sSubPr>
                                  <m:ctrlPr>
                                    <a:rPr lang="en-US" sz="2000" i="1"/>
                                  </m:ctrlPr>
                                </m:sSubPr>
                                <m:e>
                                  <m:r>
                                    <a:rPr lang="en-US" sz="2000" i="1"/>
                                    <m:t>𝑡</m:t>
                                  </m:r>
                                </m:e>
                                <m:sub>
                                  <m:r>
                                    <a:rPr lang="en-US" sz="2000" i="1"/>
                                    <m:t>𝑝𝑜𝑖𝑛𝑡</m:t>
                                  </m:r>
                                </m:sub>
                              </m:sSub>
                              <m:r>
                                <a:rPr lang="en-US" sz="2000" i="1"/>
                                <m:t>==</m:t>
                              </m:r>
                              <m:r>
                                <a:rPr lang="en-US" sz="2000" i="1"/>
                                <m:t>𝑠𝑡𝑎𝑡𝑒</m:t>
                              </m:r>
                            </m:e>
                          </m:d>
                        </m:e>
                      </m:d>
                    </m:oMath>
                  </m:oMathPara>
                </a14:m>
                <a:endParaRPr lang="en-US" sz="2000" dirty="0" smtClean="0"/>
              </a:p>
              <a:p>
                <a:pPr marL="0" indent="0">
                  <a:buNone/>
                </a:pPr>
                <a:endParaRPr lang="en-US" sz="2000" i="1" dirty="0" smtClean="0"/>
              </a:p>
              <a:p>
                <a:pPr marL="0" indent="0">
                  <a:buNone/>
                </a:pPr>
                <a14:m>
                  <m:oMathPara xmlns:m="http://schemas.openxmlformats.org/officeDocument/2006/math">
                    <m:oMathParaPr>
                      <m:jc m:val="centerGroup"/>
                    </m:oMathParaPr>
                    <m:oMath xmlns:m="http://schemas.openxmlformats.org/officeDocument/2006/math">
                      <m:r>
                        <a:rPr lang="en-US" sz="2000" i="1"/>
                        <m:t>𝑠𝑐𝑜𝑟𝑒</m:t>
                      </m:r>
                      <m:d>
                        <m:dPr>
                          <m:ctrlPr>
                            <a:rPr lang="en-US" sz="2000" i="1"/>
                          </m:ctrlPr>
                        </m:dPr>
                        <m:e>
                          <m:r>
                            <a:rPr lang="en-US" sz="2000" i="1"/>
                            <m:t>𝑡𝑟𝑎𝑛𝑠𝑖𝑡𝑖𝑜𝑛</m:t>
                          </m:r>
                        </m:e>
                      </m:d>
                      <m:r>
                        <a:rPr lang="en-US" sz="2000" i="1"/>
                        <m:t>=</m:t>
                      </m:r>
                      <m:r>
                        <a:rPr lang="en-US" sz="2000" i="1"/>
                        <m:t>𝑠𝑐𝑜𝑟𝑒</m:t>
                      </m:r>
                      <m:d>
                        <m:dPr>
                          <m:ctrlPr>
                            <a:rPr lang="en-US" sz="2000" i="1"/>
                          </m:ctrlPr>
                        </m:dPr>
                        <m:e>
                          <m:r>
                            <a:rPr lang="en-US" sz="2000" i="1"/>
                            <m:t>𝑡𝑟𝑎𝑛𝑠𝑖𝑡𝑖𝑜𝑛</m:t>
                          </m:r>
                          <m:r>
                            <a:rPr lang="en-US" sz="2000" i="1"/>
                            <m:t>.</m:t>
                          </m:r>
                          <m:r>
                            <a:rPr lang="en-US" sz="2000" i="1"/>
                            <m:t>𝑒𝑛𝑡𝑟</m:t>
                          </m:r>
                          <m:sSub>
                            <m:sSubPr>
                              <m:ctrlPr>
                                <a:rPr lang="en-US" sz="2000" i="1"/>
                              </m:ctrlPr>
                            </m:sSubPr>
                            <m:e>
                              <m:r>
                                <a:rPr lang="en-US" sz="2000" i="1"/>
                                <m:t>𝑦</m:t>
                              </m:r>
                            </m:e>
                            <m:sub>
                              <m:r>
                                <a:rPr lang="en-US" sz="2000" i="1"/>
                                <m:t>𝑝𝑜𝑖𝑛𝑡</m:t>
                              </m:r>
                            </m:sub>
                          </m:sSub>
                        </m:e>
                      </m:d>
                      <m:r>
                        <a:rPr lang="en-US" sz="2000" i="1"/>
                        <m:t>+</m:t>
                      </m:r>
                      <m:r>
                        <a:rPr lang="en-US" sz="2000" i="1"/>
                        <m:t>𝑠𝑐𝑜𝑟𝑒</m:t>
                      </m:r>
                      <m:r>
                        <a:rPr lang="en-US" sz="2000" i="1"/>
                        <m:t>(</m:t>
                      </m:r>
                      <m:r>
                        <a:rPr lang="en-US" sz="2000" i="1"/>
                        <m:t>𝑡𝑟𝑎𝑛𝑠𝑖𝑡𝑖𝑜𝑛</m:t>
                      </m:r>
                      <m:r>
                        <a:rPr lang="en-US" sz="2000" i="1"/>
                        <m:t>.</m:t>
                      </m:r>
                      <m:r>
                        <a:rPr lang="en-US" sz="2000" i="1"/>
                        <m:t>𝑒𝑥𝑖</m:t>
                      </m:r>
                      <m:sSub>
                        <m:sSubPr>
                          <m:ctrlPr>
                            <a:rPr lang="en-US" sz="2000" i="1"/>
                          </m:ctrlPr>
                        </m:sSubPr>
                        <m:e>
                          <m:r>
                            <a:rPr lang="en-US" sz="2000" i="1"/>
                            <m:t>𝑡</m:t>
                          </m:r>
                        </m:e>
                        <m:sub>
                          <m:r>
                            <a:rPr lang="en-US" sz="2000" i="1"/>
                            <m:t>𝑝𝑜𝑖𝑛𝑡</m:t>
                          </m:r>
                        </m:sub>
                      </m:sSub>
                      <m:r>
                        <a:rPr lang="en-US" sz="2000" i="1"/>
                        <m:t>)</m:t>
                      </m:r>
                    </m:oMath>
                  </m:oMathPara>
                </a14:m>
                <a:endParaRPr lang="en-US" sz="2000" dirty="0" smtClean="0"/>
              </a:p>
              <a:p>
                <a:pPr lvl="1"/>
                <a:endParaRPr lang="en-US" dirty="0"/>
              </a:p>
            </p:txBody>
          </p:sp>
        </mc:Choice>
        <mc:Fallback>
          <p:sp>
            <p:nvSpPr>
              <p:cNvPr id="3" name="Substituent conținut 2"/>
              <p:cNvSpPr>
                <a:spLocks noGrp="1" noRot="1" noChangeAspect="1" noMove="1" noResize="1" noEditPoints="1" noAdjustHandles="1" noChangeArrowheads="1" noChangeShapeType="1" noTextEdit="1"/>
              </p:cNvSpPr>
              <p:nvPr>
                <p:ph idx="1"/>
              </p:nvPr>
            </p:nvSpPr>
            <p:spPr>
              <a:blipFill rotWithShape="0">
                <a:blip r:embed="rId2"/>
                <a:stretch>
                  <a:fillRect l="-1043" t="-2381"/>
                </a:stretch>
              </a:blipFill>
            </p:spPr>
            <p:txBody>
              <a:bodyPr/>
              <a:lstStyle/>
              <a:p>
                <a:r>
                  <a:rPr lang="en-US">
                    <a:noFill/>
                  </a:rPr>
                  <a:t> </a:t>
                </a:r>
              </a:p>
            </p:txBody>
          </p:sp>
        </mc:Fallback>
      </mc:AlternateContent>
    </p:spTree>
    <p:extLst>
      <p:ext uri="{BB962C8B-B14F-4D97-AF65-F5344CB8AC3E}">
        <p14:creationId xmlns:p14="http://schemas.microsoft.com/office/powerpoint/2010/main" val="36114667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200" dirty="0" smtClean="0">
                <a:latin typeface="Georgia" panose="02040502050405020303" pitchFamily="18" charset="0"/>
              </a:rPr>
              <a:t>10. </a:t>
            </a:r>
            <a:r>
              <a:rPr lang="ro-RO" sz="3200" dirty="0" err="1" smtClean="0">
                <a:latin typeface="Georgia" panose="02040502050405020303" pitchFamily="18" charset="0"/>
              </a:rPr>
              <a:t>Creating</a:t>
            </a:r>
            <a:r>
              <a:rPr lang="ro-RO" sz="3200" dirty="0" smtClean="0">
                <a:latin typeface="Georgia" panose="02040502050405020303" pitchFamily="18" charset="0"/>
              </a:rPr>
              <a:t> a </a:t>
            </a:r>
            <a:r>
              <a:rPr lang="en-US" sz="3200" dirty="0" smtClean="0">
                <a:latin typeface="Georgia" panose="02040502050405020303" pitchFamily="18" charset="0"/>
              </a:rPr>
              <a:t>Genetic Algorithm for FSM Behaviors</a:t>
            </a:r>
            <a:endParaRPr lang="en-US" sz="32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ro-RO" dirty="0" err="1" smtClean="0">
                <a:latin typeface="Georgia" panose="02040502050405020303" pitchFamily="18" charset="0"/>
              </a:rPr>
              <a:t>Crossover</a:t>
            </a:r>
            <a:endParaRPr lang="ro-RO" dirty="0" smtClean="0">
              <a:latin typeface="Georgia" panose="02040502050405020303" pitchFamily="18" charset="0"/>
            </a:endParaRPr>
          </a:p>
          <a:p>
            <a:pPr lvl="1"/>
            <a:r>
              <a:rPr lang="ro-RO" dirty="0" err="1" smtClean="0">
                <a:latin typeface="Georgia" panose="02040502050405020303" pitchFamily="18" charset="0"/>
              </a:rPr>
              <a:t>Highly</a:t>
            </a:r>
            <a:r>
              <a:rPr lang="ro-RO" dirty="0" smtClean="0">
                <a:latin typeface="Georgia" panose="02040502050405020303" pitchFamily="18" charset="0"/>
              </a:rPr>
              <a:t> </a:t>
            </a:r>
            <a:r>
              <a:rPr lang="ro-RO" dirty="0" err="1" smtClean="0">
                <a:latin typeface="Georgia" panose="02040502050405020303" pitchFamily="18" charset="0"/>
              </a:rPr>
              <a:t>connected</a:t>
            </a:r>
            <a:r>
              <a:rPr lang="en-US" dirty="0" smtClean="0">
                <a:latin typeface="Georgia" panose="02040502050405020303" pitchFamily="18" charset="0"/>
              </a:rPr>
              <a:t> regions from each chromosome are selected based on their connectivity score (and of a size based on </a:t>
            </a:r>
            <a:r>
              <a:rPr lang="ro-RO" dirty="0" err="1" smtClean="0">
                <a:latin typeface="Georgia" panose="02040502050405020303" pitchFamily="18" charset="0"/>
              </a:rPr>
              <a:t>random</a:t>
            </a:r>
            <a:r>
              <a:rPr lang="ro-RO" dirty="0" smtClean="0">
                <a:latin typeface="Georgia" panose="02040502050405020303" pitchFamily="18" charset="0"/>
              </a:rPr>
              <a:t> </a:t>
            </a:r>
            <a:r>
              <a:rPr lang="ro-RO" dirty="0" err="1" smtClean="0">
                <a:latin typeface="Georgia" panose="02040502050405020303" pitchFamily="18" charset="0"/>
              </a:rPr>
              <a:t>chance</a:t>
            </a:r>
            <a:r>
              <a:rPr lang="ro-RO" dirty="0" smtClean="0">
                <a:latin typeface="Georgia" panose="02040502050405020303" pitchFamily="18" charset="0"/>
              </a:rPr>
              <a:t>)</a:t>
            </a:r>
            <a:endParaRPr lang="en-US" dirty="0" smtClean="0">
              <a:latin typeface="Georgia" panose="02040502050405020303" pitchFamily="18" charset="0"/>
            </a:endParaRPr>
          </a:p>
          <a:p>
            <a:pPr lvl="1"/>
            <a:r>
              <a:rPr lang="ro-RO" dirty="0" err="1" smtClean="0">
                <a:latin typeface="Georgia" panose="02040502050405020303" pitchFamily="18" charset="0"/>
              </a:rPr>
              <a:t>They</a:t>
            </a:r>
            <a:r>
              <a:rPr lang="ro-RO" dirty="0" smtClean="0">
                <a:latin typeface="Georgia" panose="02040502050405020303" pitchFamily="18" charset="0"/>
              </a:rPr>
              <a:t> are </a:t>
            </a:r>
            <a:r>
              <a:rPr lang="ro-RO" dirty="0" err="1" smtClean="0">
                <a:latin typeface="Georgia" panose="02040502050405020303" pitchFamily="18" charset="0"/>
              </a:rPr>
              <a:t>exchanged</a:t>
            </a:r>
            <a:r>
              <a:rPr lang="ro-RO" dirty="0" smtClean="0">
                <a:latin typeface="Georgia" panose="02040502050405020303" pitchFamily="18" charset="0"/>
              </a:rPr>
              <a:t> </a:t>
            </a:r>
            <a:r>
              <a:rPr lang="en-US" dirty="0" smtClean="0">
                <a:latin typeface="Georgia" panose="02040502050405020303" pitchFamily="18" charset="0"/>
              </a:rPr>
              <a:t>between the chromosomes</a:t>
            </a:r>
            <a:endParaRPr lang="en-US" dirty="0">
              <a:latin typeface="Georgia" panose="02040502050405020303" pitchFamily="18" charset="0"/>
            </a:endParaRPr>
          </a:p>
        </p:txBody>
      </p:sp>
    </p:spTree>
    <p:extLst>
      <p:ext uri="{BB962C8B-B14F-4D97-AF65-F5344CB8AC3E}">
        <p14:creationId xmlns:p14="http://schemas.microsoft.com/office/powerpoint/2010/main" val="5552445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endParaRPr lang="en-US"/>
          </a:p>
        </p:txBody>
      </p:sp>
      <p:sp>
        <p:nvSpPr>
          <p:cNvPr id="3" name="Substituent conținut 2"/>
          <p:cNvSpPr>
            <a:spLocks noGrp="1"/>
          </p:cNvSpPr>
          <p:nvPr>
            <p:ph idx="1"/>
          </p:nvPr>
        </p:nvSpPr>
        <p:spPr>
          <a:xfrm>
            <a:off x="838200" y="365125"/>
            <a:ext cx="10515600" cy="6411060"/>
          </a:xfrm>
        </p:spPr>
        <p:txBody>
          <a:bodyPr>
            <a:normAutofit fontScale="62500" lnSpcReduction="20000"/>
          </a:bodyPr>
          <a:lstStyle/>
          <a:p>
            <a:r>
              <a:rPr lang="en-US" i="1" dirty="0" err="1"/>
              <a:t>transition_to_swap</a:t>
            </a:r>
            <a:r>
              <a:rPr lang="en-US" i="1" dirty="0"/>
              <a:t> = [ ][ ]</a:t>
            </a:r>
            <a:endParaRPr lang="en-US" dirty="0"/>
          </a:p>
          <a:p>
            <a:r>
              <a:rPr lang="en-US" i="1" dirty="0" err="1"/>
              <a:t>elected_transition</a:t>
            </a:r>
            <a:r>
              <a:rPr lang="en-US" i="1" dirty="0"/>
              <a:t> = select(transition) #based on either connectivity score or a random distribution</a:t>
            </a:r>
            <a:endParaRPr lang="en-US" dirty="0"/>
          </a:p>
          <a:p>
            <a:r>
              <a:rPr lang="en-US" i="1" dirty="0" err="1"/>
              <a:t>transitions_to_swap.append</a:t>
            </a:r>
            <a:r>
              <a:rPr lang="en-US" i="1" dirty="0"/>
              <a:t>(</a:t>
            </a:r>
            <a:r>
              <a:rPr lang="en-US" i="1" dirty="0" err="1"/>
              <a:t>elected_transition</a:t>
            </a:r>
            <a:r>
              <a:rPr lang="en-US" i="1" dirty="0"/>
              <a:t>)</a:t>
            </a:r>
            <a:endParaRPr lang="en-US" dirty="0"/>
          </a:p>
          <a:p>
            <a:r>
              <a:rPr lang="en-US" i="1" dirty="0" err="1"/>
              <a:t>states_to_swap.append</a:t>
            </a:r>
            <a:r>
              <a:rPr lang="en-US" i="1" dirty="0"/>
              <a:t>(</a:t>
            </a:r>
            <a:r>
              <a:rPr lang="en-US" i="1" dirty="0" err="1"/>
              <a:t>elected_transitions.entry_point</a:t>
            </a:r>
            <a:r>
              <a:rPr lang="en-US" i="1" dirty="0"/>
              <a:t> ⋃ </a:t>
            </a:r>
            <a:r>
              <a:rPr lang="en-US" i="1" dirty="0" err="1"/>
              <a:t>elected_transitions.exit_point</a:t>
            </a:r>
            <a:r>
              <a:rPr lang="en-US" i="1" dirty="0"/>
              <a:t>)</a:t>
            </a:r>
            <a:endParaRPr lang="en-US" dirty="0"/>
          </a:p>
          <a:p>
            <a:r>
              <a:rPr lang="en-US" i="1" dirty="0" err="1"/>
              <a:t>transitions_to_swap.append</a:t>
            </a:r>
            <a:r>
              <a:rPr lang="en-US" i="1" dirty="0"/>
              <a:t>(</a:t>
            </a:r>
            <a:r>
              <a:rPr lang="en-US" i="1" dirty="0" err="1"/>
              <a:t>transitions_between</a:t>
            </a:r>
            <a:r>
              <a:rPr lang="en-US" i="1" dirty="0"/>
              <a:t>(</a:t>
            </a:r>
            <a:r>
              <a:rPr lang="en-US" i="1" dirty="0" err="1"/>
              <a:t>states_to_swap</a:t>
            </a:r>
            <a:r>
              <a:rPr lang="en-US" i="1" dirty="0"/>
              <a:t>)) #all other transitions </a:t>
            </a:r>
            <a:r>
              <a:rPr lang="en-US" i="1" dirty="0" err="1"/>
              <a:t>inbetween</a:t>
            </a:r>
            <a:endParaRPr lang="en-US" dirty="0"/>
          </a:p>
          <a:p>
            <a:r>
              <a:rPr lang="en-US" i="1" dirty="0"/>
              <a:t>while(</a:t>
            </a:r>
            <a:r>
              <a:rPr lang="en-US" i="1" dirty="0" err="1"/>
              <a:t>extension_chance</a:t>
            </a:r>
            <a:r>
              <a:rPr lang="en-US" i="1" dirty="0"/>
              <a:t> happens): #selecting a chance-based amount of transitions/states to be swapped</a:t>
            </a:r>
            <a:endParaRPr lang="en-US" dirty="0"/>
          </a:p>
          <a:p>
            <a:r>
              <a:rPr lang="en-US" i="1" dirty="0"/>
              <a:t>	t0, t1 = </a:t>
            </a:r>
            <a:r>
              <a:rPr lang="en-US" i="1" dirty="0" err="1"/>
              <a:t>get_adjacent_transition</a:t>
            </a:r>
            <a:r>
              <a:rPr lang="en-US" i="1" dirty="0"/>
              <a:t>(</a:t>
            </a:r>
            <a:r>
              <a:rPr lang="en-US" i="1" dirty="0" err="1"/>
              <a:t>transitions_to_swap</a:t>
            </a:r>
            <a:r>
              <a:rPr lang="en-US" i="1" dirty="0"/>
              <a:t>)</a:t>
            </a:r>
            <a:endParaRPr lang="en-US" dirty="0"/>
          </a:p>
          <a:p>
            <a:r>
              <a:rPr lang="en-US" i="1" dirty="0"/>
              <a:t>	if t0 is null and t1 is null: break</a:t>
            </a:r>
            <a:endParaRPr lang="en-US" dirty="0"/>
          </a:p>
          <a:p>
            <a:r>
              <a:rPr lang="en-US" i="1" dirty="0"/>
              <a:t>	if t0 is not null:</a:t>
            </a:r>
            <a:endParaRPr lang="en-US" dirty="0"/>
          </a:p>
          <a:p>
            <a:r>
              <a:rPr lang="en-US" i="1" dirty="0"/>
              <a:t>		</a:t>
            </a:r>
            <a:r>
              <a:rPr lang="en-US" i="1" dirty="0" err="1"/>
              <a:t>transitions_to_swap.append</a:t>
            </a:r>
            <a:r>
              <a:rPr lang="en-US" i="1" dirty="0"/>
              <a:t>(0, t0)</a:t>
            </a:r>
            <a:endParaRPr lang="en-US" dirty="0"/>
          </a:p>
          <a:p>
            <a:r>
              <a:rPr lang="en-US" i="1" dirty="0"/>
              <a:t>		</a:t>
            </a:r>
            <a:r>
              <a:rPr lang="en-US" i="1" dirty="0" err="1"/>
              <a:t>states_to_swap.append</a:t>
            </a:r>
            <a:r>
              <a:rPr lang="en-US" i="1" dirty="0"/>
              <a:t>(t0.entry_point ⋃ t0.exit_point)</a:t>
            </a:r>
            <a:endParaRPr lang="en-US" dirty="0"/>
          </a:p>
          <a:p>
            <a:r>
              <a:rPr lang="en-US" i="1" dirty="0"/>
              <a:t>	if t1 is not null:</a:t>
            </a:r>
            <a:endParaRPr lang="en-US" dirty="0"/>
          </a:p>
          <a:p>
            <a:r>
              <a:rPr lang="en-US" i="1" dirty="0"/>
              <a:t>		</a:t>
            </a:r>
            <a:r>
              <a:rPr lang="en-US" i="1" dirty="0" err="1"/>
              <a:t>transitions_to_swap.append</a:t>
            </a:r>
            <a:r>
              <a:rPr lang="en-US" i="1" dirty="0"/>
              <a:t>(1, t1)</a:t>
            </a:r>
            <a:endParaRPr lang="en-US" dirty="0"/>
          </a:p>
          <a:p>
            <a:r>
              <a:rPr lang="en-US" i="1" dirty="0"/>
              <a:t>		</a:t>
            </a:r>
            <a:r>
              <a:rPr lang="en-US" i="1" dirty="0" err="1"/>
              <a:t>states_to_swap.append</a:t>
            </a:r>
            <a:r>
              <a:rPr lang="en-US" i="1" dirty="0"/>
              <a:t>(t1.entry_point ⋃ t1.exit_point)</a:t>
            </a:r>
            <a:endParaRPr lang="en-US" dirty="0"/>
          </a:p>
          <a:p>
            <a:r>
              <a:rPr lang="en-US" i="1" dirty="0" err="1"/>
              <a:t>swap_transitions</a:t>
            </a:r>
            <a:r>
              <a:rPr lang="en-US" i="1" dirty="0"/>
              <a:t>()</a:t>
            </a:r>
            <a:endParaRPr lang="en-US" dirty="0"/>
          </a:p>
          <a:p>
            <a:r>
              <a:rPr lang="en-US" i="1" dirty="0" err="1"/>
              <a:t>swap_states</a:t>
            </a:r>
            <a:r>
              <a:rPr lang="en-US" i="1" dirty="0"/>
              <a:t>()</a:t>
            </a:r>
            <a:endParaRPr lang="en-US" dirty="0"/>
          </a:p>
          <a:p>
            <a:r>
              <a:rPr lang="en-US" i="1" dirty="0" err="1"/>
              <a:t>add_any_remaining_states</a:t>
            </a:r>
            <a:r>
              <a:rPr lang="en-US" i="1" dirty="0"/>
              <a:t>()</a:t>
            </a:r>
            <a:endParaRPr lang="en-US" dirty="0"/>
          </a:p>
          <a:p>
            <a:r>
              <a:rPr lang="en-US" i="1" dirty="0" err="1"/>
              <a:t>add_any_remaining_transitions</a:t>
            </a:r>
            <a:r>
              <a:rPr lang="en-US" i="1" dirty="0"/>
              <a:t>()</a:t>
            </a:r>
            <a:endParaRPr lang="en-US" dirty="0"/>
          </a:p>
          <a:p>
            <a:endParaRPr lang="en-US" dirty="0"/>
          </a:p>
        </p:txBody>
      </p:sp>
    </p:spTree>
    <p:extLst>
      <p:ext uri="{BB962C8B-B14F-4D97-AF65-F5344CB8AC3E}">
        <p14:creationId xmlns:p14="http://schemas.microsoft.com/office/powerpoint/2010/main" val="4573167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endParaRPr lang="en-US"/>
          </a:p>
        </p:txBody>
      </p:sp>
      <p:sp>
        <p:nvSpPr>
          <p:cNvPr id="3" name="Substituent conținut 2"/>
          <p:cNvSpPr>
            <a:spLocks noGrp="1"/>
          </p:cNvSpPr>
          <p:nvPr>
            <p:ph idx="1"/>
          </p:nvPr>
        </p:nvSpPr>
        <p:spPr/>
        <p:txBody>
          <a:bodyPr/>
          <a:lstStyle/>
          <a:p>
            <a:endParaRPr lang="en-US"/>
          </a:p>
        </p:txBody>
      </p:sp>
      <p:pic>
        <p:nvPicPr>
          <p:cNvPr id="2050" name="Picture 2" descr="Untitled Diagram5"/>
          <p:cNvPicPr>
            <a:picLocks noChangeAspect="1" noChangeArrowheads="1"/>
          </p:cNvPicPr>
          <p:nvPr/>
        </p:nvPicPr>
        <p:blipFill>
          <a:blip r:embed="rId2">
            <a:extLst>
              <a:ext uri="{28A0092B-C50C-407E-A947-70E740481C1C}">
                <a14:useLocalDpi xmlns:a14="http://schemas.microsoft.com/office/drawing/2010/main" val="0"/>
              </a:ext>
            </a:extLst>
          </a:blip>
          <a:srcRect b="45607"/>
          <a:stretch>
            <a:fillRect/>
          </a:stretch>
        </p:blipFill>
        <p:spPr bwMode="auto">
          <a:xfrm>
            <a:off x="1265673" y="495652"/>
            <a:ext cx="8895188" cy="600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60469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endParaRPr lang="en-US"/>
          </a:p>
        </p:txBody>
      </p:sp>
      <p:sp>
        <p:nvSpPr>
          <p:cNvPr id="3" name="Substituent conținut 2"/>
          <p:cNvSpPr>
            <a:spLocks noGrp="1"/>
          </p:cNvSpPr>
          <p:nvPr>
            <p:ph idx="1"/>
          </p:nvPr>
        </p:nvSpPr>
        <p:spPr/>
        <p:txBody>
          <a:bodyPr/>
          <a:lstStyle/>
          <a:p>
            <a:endParaRPr lang="en-US"/>
          </a:p>
        </p:txBody>
      </p:sp>
      <p:pic>
        <p:nvPicPr>
          <p:cNvPr id="3074" name="Picture 2" descr="Untitled Diagram5"/>
          <p:cNvPicPr>
            <a:picLocks noChangeAspect="1" noChangeArrowheads="1"/>
          </p:cNvPicPr>
          <p:nvPr/>
        </p:nvPicPr>
        <p:blipFill>
          <a:blip r:embed="rId2">
            <a:extLst>
              <a:ext uri="{28A0092B-C50C-407E-A947-70E740481C1C}">
                <a14:useLocalDpi xmlns:a14="http://schemas.microsoft.com/office/drawing/2010/main" val="0"/>
              </a:ext>
            </a:extLst>
          </a:blip>
          <a:srcRect l="14743" t="54393"/>
          <a:stretch>
            <a:fillRect/>
          </a:stretch>
        </p:blipFill>
        <p:spPr bwMode="auto">
          <a:xfrm>
            <a:off x="1551938" y="146686"/>
            <a:ext cx="9088123" cy="6030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43987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200" dirty="0" smtClean="0">
                <a:latin typeface="Georgia" panose="02040502050405020303" pitchFamily="18" charset="0"/>
              </a:rPr>
              <a:t>10. </a:t>
            </a:r>
            <a:r>
              <a:rPr lang="ro-RO" sz="3200" dirty="0" err="1" smtClean="0">
                <a:latin typeface="Georgia" panose="02040502050405020303" pitchFamily="18" charset="0"/>
              </a:rPr>
              <a:t>Creating</a:t>
            </a:r>
            <a:r>
              <a:rPr lang="ro-RO" sz="3200" dirty="0" smtClean="0">
                <a:latin typeface="Georgia" panose="02040502050405020303" pitchFamily="18" charset="0"/>
              </a:rPr>
              <a:t> a </a:t>
            </a:r>
            <a:r>
              <a:rPr lang="en-US" sz="3200" dirty="0" smtClean="0">
                <a:latin typeface="Georgia" panose="02040502050405020303" pitchFamily="18" charset="0"/>
              </a:rPr>
              <a:t>Genetic Algorithm for FSM Behaviors</a:t>
            </a:r>
            <a:endParaRPr lang="en-US" sz="32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en-US" dirty="0" smtClean="0">
                <a:latin typeface="Georgia" panose="02040502050405020303" pitchFamily="18" charset="0"/>
              </a:rPr>
              <a:t>Hard Mutation</a:t>
            </a:r>
            <a:endParaRPr lang="ro-RO" dirty="0" smtClean="0">
              <a:latin typeface="Georgia" panose="02040502050405020303" pitchFamily="18" charset="0"/>
            </a:endParaRPr>
          </a:p>
          <a:p>
            <a:pPr lvl="1"/>
            <a:r>
              <a:rPr lang="en-US" dirty="0" smtClean="0">
                <a:latin typeface="Georgia" panose="02040502050405020303" pitchFamily="18" charset="0"/>
              </a:rPr>
              <a:t>FSM-scope</a:t>
            </a:r>
          </a:p>
          <a:p>
            <a:pPr lvl="1"/>
            <a:r>
              <a:rPr lang="en-US" dirty="0" smtClean="0">
                <a:latin typeface="Georgia" panose="02040502050405020303" pitchFamily="18" charset="0"/>
              </a:rPr>
              <a:t>Addition, removal, changing of type of states and/or transitions</a:t>
            </a:r>
          </a:p>
          <a:p>
            <a:pPr lvl="1"/>
            <a:r>
              <a:rPr lang="en-US" dirty="0" smtClean="0">
                <a:latin typeface="Georgia" panose="02040502050405020303" pitchFamily="18" charset="0"/>
              </a:rPr>
              <a:t>Changing of the transition points</a:t>
            </a:r>
          </a:p>
          <a:p>
            <a:pPr lvl="1"/>
            <a:endParaRPr lang="en-US" dirty="0">
              <a:latin typeface="Georgia" panose="02040502050405020303" pitchFamily="18" charset="0"/>
            </a:endParaRPr>
          </a:p>
          <a:p>
            <a:r>
              <a:rPr lang="en-US" dirty="0" smtClean="0">
                <a:latin typeface="Georgia" panose="02040502050405020303" pitchFamily="18" charset="0"/>
              </a:rPr>
              <a:t>Soft Mutation</a:t>
            </a:r>
          </a:p>
          <a:p>
            <a:pPr lvl="1"/>
            <a:r>
              <a:rPr lang="en-US" dirty="0" smtClean="0">
                <a:latin typeface="Georgia" panose="02040502050405020303" pitchFamily="18" charset="0"/>
              </a:rPr>
              <a:t>State/transition-related</a:t>
            </a:r>
          </a:p>
          <a:p>
            <a:pPr lvl="1"/>
            <a:r>
              <a:rPr lang="en-US" dirty="0" smtClean="0">
                <a:latin typeface="Georgia" panose="02040502050405020303" pitchFamily="18" charset="0"/>
              </a:rPr>
              <a:t>Changing </a:t>
            </a:r>
            <a:r>
              <a:rPr lang="en-US" dirty="0" err="1" smtClean="0">
                <a:latin typeface="Georgia" panose="02040502050405020303" pitchFamily="18" charset="0"/>
              </a:rPr>
              <a:t>ints</a:t>
            </a:r>
            <a:r>
              <a:rPr lang="en-US" dirty="0" smtClean="0">
                <a:latin typeface="Georgia" panose="02040502050405020303" pitchFamily="18" charset="0"/>
              </a:rPr>
              <a:t> (by +/-1), floats (by percentile), strings (from a individualized list of options)</a:t>
            </a:r>
          </a:p>
          <a:p>
            <a:pPr lvl="1"/>
            <a:r>
              <a:rPr lang="en-US" dirty="0" smtClean="0">
                <a:latin typeface="Georgia" panose="02040502050405020303" pitchFamily="18" charset="0"/>
              </a:rPr>
              <a:t>Only </a:t>
            </a:r>
            <a:r>
              <a:rPr lang="en-US" dirty="0" err="1" smtClean="0">
                <a:latin typeface="Georgia" panose="02040502050405020303" pitchFamily="18" charset="0"/>
              </a:rPr>
              <a:t>heterogeny</a:t>
            </a:r>
            <a:r>
              <a:rPr lang="en-US" dirty="0" smtClean="0">
                <a:latin typeface="Georgia" panose="02040502050405020303" pitchFamily="18" charset="0"/>
              </a:rPr>
              <a:t>-blind genetic operator</a:t>
            </a:r>
            <a:endParaRPr lang="en-US" dirty="0"/>
          </a:p>
        </p:txBody>
      </p:sp>
    </p:spTree>
    <p:extLst>
      <p:ext uri="{BB962C8B-B14F-4D97-AF65-F5344CB8AC3E}">
        <p14:creationId xmlns:p14="http://schemas.microsoft.com/office/powerpoint/2010/main" val="474160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200" dirty="0" smtClean="0">
                <a:latin typeface="Georgia" panose="02040502050405020303" pitchFamily="18" charset="0"/>
              </a:rPr>
              <a:t>10. </a:t>
            </a:r>
            <a:r>
              <a:rPr lang="ro-RO" sz="3200" dirty="0" err="1" smtClean="0">
                <a:latin typeface="Georgia" panose="02040502050405020303" pitchFamily="18" charset="0"/>
              </a:rPr>
              <a:t>Creating</a:t>
            </a:r>
            <a:r>
              <a:rPr lang="ro-RO" sz="3200" dirty="0" smtClean="0">
                <a:latin typeface="Georgia" panose="02040502050405020303" pitchFamily="18" charset="0"/>
              </a:rPr>
              <a:t> a </a:t>
            </a:r>
            <a:r>
              <a:rPr lang="en-US" sz="3200" dirty="0" smtClean="0">
                <a:latin typeface="Georgia" panose="02040502050405020303" pitchFamily="18" charset="0"/>
              </a:rPr>
              <a:t>Genetic Algorithm for FSM Behaviors</a:t>
            </a:r>
            <a:endParaRPr lang="en-US" sz="32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ro-RO" dirty="0" smtClean="0">
                <a:latin typeface="Georgia" panose="02040502050405020303" pitchFamily="18" charset="0"/>
              </a:rPr>
              <a:t>Non-</a:t>
            </a:r>
            <a:r>
              <a:rPr lang="ro-RO" dirty="0" err="1" smtClean="0">
                <a:latin typeface="Georgia" panose="02040502050405020303" pitchFamily="18" charset="0"/>
              </a:rPr>
              <a:t>coding</a:t>
            </a:r>
            <a:r>
              <a:rPr lang="ro-RO" dirty="0" smtClean="0">
                <a:latin typeface="Georgia" panose="02040502050405020303" pitchFamily="18" charset="0"/>
              </a:rPr>
              <a:t> </a:t>
            </a:r>
            <a:r>
              <a:rPr lang="ro-RO" dirty="0" err="1" smtClean="0">
                <a:latin typeface="Georgia" panose="02040502050405020303" pitchFamily="18" charset="0"/>
              </a:rPr>
              <a:t>Genes</a:t>
            </a:r>
            <a:endParaRPr lang="ro-RO" dirty="0" smtClean="0">
              <a:latin typeface="Georgia" panose="02040502050405020303" pitchFamily="18" charset="0"/>
            </a:endParaRPr>
          </a:p>
          <a:p>
            <a:pPr lvl="1"/>
            <a:r>
              <a:rPr lang="en-US" dirty="0" smtClean="0">
                <a:latin typeface="Georgia" panose="02040502050405020303" pitchFamily="18" charset="0"/>
              </a:rPr>
              <a:t>Inspired by</a:t>
            </a:r>
            <a:r>
              <a:rPr lang="ro-RO" dirty="0" smtClean="0">
                <a:latin typeface="Georgia" panose="02040502050405020303" pitchFamily="18" charset="0"/>
              </a:rPr>
              <a:t> </a:t>
            </a:r>
            <a:r>
              <a:rPr lang="ro-RO" dirty="0" err="1" smtClean="0">
                <a:latin typeface="Georgia" panose="02040502050405020303" pitchFamily="18" charset="0"/>
              </a:rPr>
              <a:t>nature</a:t>
            </a:r>
            <a:r>
              <a:rPr lang="en-US" dirty="0" smtClean="0">
                <a:latin typeface="Georgia" panose="02040502050405020303" pitchFamily="18" charset="0"/>
              </a:rPr>
              <a:t>’s</a:t>
            </a:r>
            <a:r>
              <a:rPr lang="ro-RO" dirty="0" smtClean="0">
                <a:latin typeface="Georgia" panose="02040502050405020303" pitchFamily="18" charset="0"/>
              </a:rPr>
              <a:t> non-</a:t>
            </a:r>
            <a:r>
              <a:rPr lang="ro-RO" dirty="0" err="1" smtClean="0">
                <a:latin typeface="Georgia" panose="02040502050405020303" pitchFamily="18" charset="0"/>
              </a:rPr>
              <a:t>coding</a:t>
            </a:r>
            <a:r>
              <a:rPr lang="ro-RO" dirty="0" smtClean="0">
                <a:latin typeface="Georgia" panose="02040502050405020303" pitchFamily="18" charset="0"/>
              </a:rPr>
              <a:t>  DNA</a:t>
            </a:r>
            <a:r>
              <a:rPr lang="en-US" dirty="0" smtClean="0">
                <a:latin typeface="Georgia" panose="02040502050405020303" pitchFamily="18" charset="0"/>
              </a:rPr>
              <a:t>, non-coding genes</a:t>
            </a:r>
            <a:r>
              <a:rPr lang="ro-RO" dirty="0" smtClean="0">
                <a:latin typeface="Georgia" panose="02040502050405020303" pitchFamily="18" charset="0"/>
              </a:rPr>
              <a:t> refer </a:t>
            </a:r>
            <a:r>
              <a:rPr lang="ro-RO" dirty="0" err="1" smtClean="0">
                <a:latin typeface="Georgia" panose="02040502050405020303" pitchFamily="18" charset="0"/>
              </a:rPr>
              <a:t>to</a:t>
            </a:r>
            <a:r>
              <a:rPr lang="ro-RO" dirty="0" smtClean="0">
                <a:latin typeface="Georgia" panose="02040502050405020303" pitchFamily="18" charset="0"/>
              </a:rPr>
              <a:t> </a:t>
            </a:r>
            <a:r>
              <a:rPr lang="ro-RO" dirty="0" err="1" smtClean="0">
                <a:latin typeface="Georgia" panose="02040502050405020303" pitchFamily="18" charset="0"/>
              </a:rPr>
              <a:t>genes</a:t>
            </a:r>
            <a:r>
              <a:rPr lang="ro-RO" dirty="0" smtClean="0">
                <a:latin typeface="Georgia" panose="02040502050405020303" pitchFamily="18" charset="0"/>
              </a:rPr>
              <a:t> </a:t>
            </a:r>
            <a:r>
              <a:rPr lang="ro-RO" dirty="0" err="1" smtClean="0">
                <a:latin typeface="Georgia" panose="02040502050405020303" pitchFamily="18" charset="0"/>
              </a:rPr>
              <a:t>that</a:t>
            </a:r>
            <a:r>
              <a:rPr lang="ro-RO" dirty="0" smtClean="0">
                <a:latin typeface="Georgia" panose="02040502050405020303" pitchFamily="18" charset="0"/>
              </a:rPr>
              <a:t> do </a:t>
            </a:r>
            <a:r>
              <a:rPr lang="ro-RO" dirty="0" err="1" smtClean="0">
                <a:latin typeface="Georgia" panose="02040502050405020303" pitchFamily="18" charset="0"/>
              </a:rPr>
              <a:t>not</a:t>
            </a:r>
            <a:r>
              <a:rPr lang="ro-RO" dirty="0" smtClean="0">
                <a:latin typeface="Georgia" panose="02040502050405020303" pitchFamily="18" charset="0"/>
              </a:rPr>
              <a:t> translate </a:t>
            </a:r>
            <a:r>
              <a:rPr lang="ro-RO" dirty="0" err="1" smtClean="0">
                <a:latin typeface="Georgia" panose="02040502050405020303" pitchFamily="18" charset="0"/>
              </a:rPr>
              <a:t>into</a:t>
            </a:r>
            <a:r>
              <a:rPr lang="en-US" dirty="0" smtClean="0">
                <a:latin typeface="Georgia" panose="02040502050405020303" pitchFamily="18" charset="0"/>
              </a:rPr>
              <a:t> behavior</a:t>
            </a:r>
          </a:p>
          <a:p>
            <a:pPr lvl="1"/>
            <a:r>
              <a:rPr lang="en-US" dirty="0" smtClean="0">
                <a:latin typeface="Georgia" panose="02040502050405020303" pitchFamily="18" charset="0"/>
              </a:rPr>
              <a:t>They may be disconnected subgraphs, or subgraphs that cannot be activated</a:t>
            </a:r>
          </a:p>
          <a:p>
            <a:pPr lvl="1"/>
            <a:r>
              <a:rPr lang="en-US" dirty="0" smtClean="0">
                <a:latin typeface="Georgia" panose="02040502050405020303" pitchFamily="18" charset="0"/>
              </a:rPr>
              <a:t>They are not removed as to contain the history of the chromosome, thus gaining both the ability of resurgent/recessive behaviors</a:t>
            </a:r>
          </a:p>
          <a:p>
            <a:pPr lvl="1"/>
            <a:r>
              <a:rPr lang="en-US" dirty="0" smtClean="0">
                <a:latin typeface="Georgia" panose="02040502050405020303" pitchFamily="18" charset="0"/>
              </a:rPr>
              <a:t>Contain the risk of corrupting working-genes</a:t>
            </a:r>
          </a:p>
          <a:p>
            <a:pPr lvl="1"/>
            <a:r>
              <a:rPr lang="en-US" dirty="0" smtClean="0">
                <a:latin typeface="Georgia" panose="02040502050405020303" pitchFamily="18" charset="0"/>
              </a:rPr>
              <a:t>Minimize the chance of gene deletion causing loss of desirable traits</a:t>
            </a:r>
            <a:endParaRPr lang="en-US" dirty="0"/>
          </a:p>
        </p:txBody>
      </p:sp>
    </p:spTree>
    <p:extLst>
      <p:ext uri="{BB962C8B-B14F-4D97-AF65-F5344CB8AC3E}">
        <p14:creationId xmlns:p14="http://schemas.microsoft.com/office/powerpoint/2010/main" val="2738901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11. Running the Experiment</a:t>
            </a:r>
            <a:endParaRPr lang="en-US" sz="36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en-US" dirty="0" smtClean="0">
                <a:latin typeface="Georgia" panose="02040502050405020303" pitchFamily="18" charset="0"/>
              </a:rPr>
              <a:t>Setup</a:t>
            </a:r>
            <a:endParaRPr lang="ro-RO" dirty="0" smtClean="0">
              <a:latin typeface="Georgia" panose="02040502050405020303" pitchFamily="18" charset="0"/>
            </a:endParaRPr>
          </a:p>
          <a:p>
            <a:pPr lvl="1"/>
            <a:r>
              <a:rPr lang="en-US" dirty="0" smtClean="0">
                <a:latin typeface="Georgia" panose="02040502050405020303" pitchFamily="18" charset="0"/>
              </a:rPr>
              <a:t>Optimization problem: generating a behavior that deals as much damage to nearby targets</a:t>
            </a:r>
          </a:p>
          <a:p>
            <a:pPr lvl="1"/>
            <a:r>
              <a:rPr lang="en-US" dirty="0" smtClean="0">
                <a:latin typeface="Georgia" panose="02040502050405020303" pitchFamily="18" charset="0"/>
              </a:rPr>
              <a:t>Cell-like rooms are created, each containing the necessary objects to run and assert the performance of a single individual</a:t>
            </a:r>
          </a:p>
          <a:p>
            <a:pPr lvl="1"/>
            <a:r>
              <a:rPr lang="en-US" dirty="0" smtClean="0">
                <a:latin typeface="Georgia" panose="02040502050405020303" pitchFamily="18" charset="0"/>
              </a:rPr>
              <a:t>They are multiplied to obtain a population (that is ran concurrently)</a:t>
            </a:r>
          </a:p>
          <a:p>
            <a:pPr lvl="1"/>
            <a:r>
              <a:rPr lang="en-US" dirty="0" smtClean="0">
                <a:latin typeface="Georgia" panose="02040502050405020303" pitchFamily="18" charset="0"/>
              </a:rPr>
              <a:t>They are reset upon entering the new generation</a:t>
            </a:r>
          </a:p>
          <a:p>
            <a:pPr lvl="1"/>
            <a:r>
              <a:rPr lang="en-US" dirty="0" smtClean="0">
                <a:latin typeface="Georgia" panose="02040502050405020303" pitchFamily="18" charset="0"/>
              </a:rPr>
              <a:t>In the experiment, the maximum achievable fitness score is 48 (damage dealt to nearby enemies in the given 16 seconds)</a:t>
            </a:r>
          </a:p>
          <a:p>
            <a:pPr lvl="1"/>
            <a:endParaRPr lang="en-US" dirty="0"/>
          </a:p>
        </p:txBody>
      </p:sp>
    </p:spTree>
    <p:extLst>
      <p:ext uri="{BB962C8B-B14F-4D97-AF65-F5344CB8AC3E}">
        <p14:creationId xmlns:p14="http://schemas.microsoft.com/office/powerpoint/2010/main" val="16121530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endParaRPr lang="en-US"/>
          </a:p>
        </p:txBody>
      </p:sp>
      <p:sp>
        <p:nvSpPr>
          <p:cNvPr id="3" name="Substituent conținut 2"/>
          <p:cNvSpPr>
            <a:spLocks noGrp="1"/>
          </p:cNvSpPr>
          <p:nvPr>
            <p:ph idx="1"/>
          </p:nvPr>
        </p:nvSpPr>
        <p:spPr>
          <a:xfrm>
            <a:off x="1314698" y="1416600"/>
            <a:ext cx="21031200" cy="9501180"/>
          </a:xfrm>
        </p:spPr>
        <p:txBody>
          <a:bodyPr/>
          <a:lstStyle/>
          <a:p>
            <a:endParaRPr lang="en-US"/>
          </a:p>
        </p:txBody>
      </p:sp>
      <p:pic>
        <p:nvPicPr>
          <p:cNvPr id="4098" name="Picture 2" descr="Capture"/>
          <p:cNvPicPr>
            <a:picLocks noChangeAspect="1" noChangeArrowheads="1"/>
          </p:cNvPicPr>
          <p:nvPr/>
        </p:nvPicPr>
        <p:blipFill>
          <a:blip r:embed="rId2">
            <a:extLst>
              <a:ext uri="{28A0092B-C50C-407E-A947-70E740481C1C}">
                <a14:useLocalDpi xmlns:a14="http://schemas.microsoft.com/office/drawing/2010/main" val="0"/>
              </a:ext>
            </a:extLst>
          </a:blip>
          <a:srcRect l="642" t="693" r="3691"/>
          <a:stretch>
            <a:fillRect/>
          </a:stretch>
        </p:blipFill>
        <p:spPr bwMode="auto">
          <a:xfrm>
            <a:off x="-64152" y="-1135723"/>
            <a:ext cx="12256152" cy="1193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55437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1. Motivation &amp; Context</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en-US" dirty="0" smtClean="0">
                <a:latin typeface="Georgia" panose="02040502050405020303" pitchFamily="18" charset="0"/>
              </a:rPr>
              <a:t>Video Game Agents</a:t>
            </a:r>
          </a:p>
          <a:p>
            <a:pPr lvl="1"/>
            <a:r>
              <a:rPr lang="en-US" dirty="0" smtClean="0">
                <a:latin typeface="Georgia" panose="02040502050405020303" pitchFamily="18" charset="0"/>
              </a:rPr>
              <a:t>Entities defined by their ability to perceive and change their environment</a:t>
            </a:r>
          </a:p>
          <a:p>
            <a:pPr lvl="1"/>
            <a:r>
              <a:rPr lang="en-US" dirty="0" smtClean="0">
                <a:latin typeface="Georgia" panose="02040502050405020303" pitchFamily="18" charset="0"/>
              </a:rPr>
              <a:t>Unlike more common varieties of AIs, the goals of video game agents are phenomenologically inclined</a:t>
            </a:r>
            <a:endParaRPr lang="en-US" dirty="0" smtClean="0">
              <a:latin typeface="Georgia" panose="02040502050405020303" pitchFamily="18" charset="0"/>
            </a:endParaRPr>
          </a:p>
          <a:p>
            <a:r>
              <a:rPr lang="en-US" dirty="0" smtClean="0">
                <a:latin typeface="Georgia" panose="02040502050405020303" pitchFamily="18" charset="0"/>
              </a:rPr>
              <a:t>Enemy NPC Behavior Design</a:t>
            </a:r>
          </a:p>
          <a:p>
            <a:pPr lvl="1"/>
            <a:r>
              <a:rPr lang="en-US" dirty="0" smtClean="0">
                <a:latin typeface="Georgia" panose="02040502050405020303" pitchFamily="18" charset="0"/>
              </a:rPr>
              <a:t>NPC = non-player character</a:t>
            </a:r>
          </a:p>
          <a:p>
            <a:pPr lvl="1"/>
            <a:r>
              <a:rPr lang="en-US" dirty="0" smtClean="0">
                <a:latin typeface="Georgia" panose="02040502050405020303" pitchFamily="18" charset="0"/>
              </a:rPr>
              <a:t>Intelligent behavior does not equal fun behavior </a:t>
            </a:r>
            <a:r>
              <a:rPr lang="en-US" dirty="0" smtClean="0">
                <a:latin typeface="Georgia" panose="02040502050405020303" pitchFamily="18" charset="0"/>
              </a:rPr>
              <a:t>(for the player) </a:t>
            </a:r>
            <a:endParaRPr lang="en-US" dirty="0" smtClean="0">
              <a:latin typeface="Georgia" panose="02040502050405020303" pitchFamily="18" charset="0"/>
            </a:endParaRPr>
          </a:p>
          <a:p>
            <a:pPr lvl="1"/>
            <a:r>
              <a:rPr lang="en-US" dirty="0" smtClean="0">
                <a:latin typeface="Georgia" panose="02040502050405020303" pitchFamily="18" charset="0"/>
              </a:rPr>
              <a:t>FSMs are a common used technique for modelling Enemy NPC behavior</a:t>
            </a:r>
          </a:p>
        </p:txBody>
      </p:sp>
    </p:spTree>
    <p:extLst>
      <p:ext uri="{BB962C8B-B14F-4D97-AF65-F5344CB8AC3E}">
        <p14:creationId xmlns:p14="http://schemas.microsoft.com/office/powerpoint/2010/main" val="30775545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11. Running the Experiment</a:t>
            </a:r>
            <a:endParaRPr lang="en-US" sz="3600" dirty="0">
              <a:latin typeface="Georgia" panose="02040502050405020303" pitchFamily="18" charset="0"/>
            </a:endParaRPr>
          </a:p>
        </p:txBody>
      </p:sp>
      <p:graphicFrame>
        <p:nvGraphicFramePr>
          <p:cNvPr id="4" name="Substituent conținut 3"/>
          <p:cNvGraphicFramePr>
            <a:graphicFrameLocks noGrp="1"/>
          </p:cNvGraphicFramePr>
          <p:nvPr>
            <p:ph idx="1"/>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675184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11. Running the Experiment</a:t>
            </a:r>
            <a:endParaRPr lang="en-US" sz="36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en-US" dirty="0" smtClean="0">
                <a:latin typeface="Georgia" panose="02040502050405020303" pitchFamily="18" charset="0"/>
              </a:rPr>
              <a:t>Notes</a:t>
            </a:r>
            <a:endParaRPr lang="ro-RO" dirty="0" smtClean="0">
              <a:latin typeface="Georgia" panose="02040502050405020303" pitchFamily="18" charset="0"/>
            </a:endParaRPr>
          </a:p>
          <a:p>
            <a:pPr lvl="1"/>
            <a:r>
              <a:rPr lang="en-US" dirty="0" smtClean="0">
                <a:latin typeface="Georgia" panose="02040502050405020303" pitchFamily="18" charset="0"/>
              </a:rPr>
              <a:t>The genetic operators can produce individuals that have high fitness, but not constantly</a:t>
            </a:r>
          </a:p>
          <a:p>
            <a:pPr lvl="1"/>
            <a:r>
              <a:rPr lang="en-US" dirty="0" smtClean="0">
                <a:latin typeface="Georgia" panose="02040502050405020303" pitchFamily="18" charset="0"/>
              </a:rPr>
              <a:t>One of the presumed reasons (turned to be true) is that the average population does not increase in fitness</a:t>
            </a:r>
          </a:p>
          <a:p>
            <a:pPr lvl="1"/>
            <a:r>
              <a:rPr lang="en-US" dirty="0" smtClean="0">
                <a:latin typeface="Georgia" panose="02040502050405020303" pitchFamily="18" charset="0"/>
              </a:rPr>
              <a:t>A more elitist selection method was attempted</a:t>
            </a:r>
            <a:endParaRPr lang="en-US" dirty="0">
              <a:latin typeface="Georgia" panose="02040502050405020303" pitchFamily="18" charset="0"/>
            </a:endParaRPr>
          </a:p>
        </p:txBody>
      </p:sp>
    </p:spTree>
    <p:extLst>
      <p:ext uri="{BB962C8B-B14F-4D97-AF65-F5344CB8AC3E}">
        <p14:creationId xmlns:p14="http://schemas.microsoft.com/office/powerpoint/2010/main" val="5387484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11. Running the Experiment</a:t>
            </a:r>
            <a:endParaRPr lang="en-US" sz="3600" dirty="0">
              <a:latin typeface="Georgia" panose="02040502050405020303" pitchFamily="18" charset="0"/>
            </a:endParaRPr>
          </a:p>
        </p:txBody>
      </p:sp>
      <p:graphicFrame>
        <p:nvGraphicFramePr>
          <p:cNvPr id="5" name="Substituent conținut 4"/>
          <p:cNvGraphicFramePr>
            <a:graphicFrameLocks noGrp="1"/>
          </p:cNvGraphicFramePr>
          <p:nvPr>
            <p:ph idx="1"/>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108263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11. Running the Experiment</a:t>
            </a:r>
            <a:endParaRPr lang="en-US" sz="36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en-US" dirty="0" smtClean="0">
                <a:latin typeface="Georgia" panose="02040502050405020303" pitchFamily="18" charset="0"/>
              </a:rPr>
              <a:t>Notes</a:t>
            </a:r>
            <a:endParaRPr lang="ro-RO" dirty="0" smtClean="0">
              <a:latin typeface="Georgia" panose="02040502050405020303" pitchFamily="18" charset="0"/>
            </a:endParaRPr>
          </a:p>
          <a:p>
            <a:pPr lvl="1"/>
            <a:r>
              <a:rPr lang="en-US" dirty="0" smtClean="0">
                <a:latin typeface="Georgia" panose="02040502050405020303" pitchFamily="18" charset="0"/>
              </a:rPr>
              <a:t>Several runs led to individuals reaching maximum fitness score (each a variation of a cycle of aiming and shooting)</a:t>
            </a:r>
          </a:p>
          <a:p>
            <a:pPr lvl="1"/>
            <a:r>
              <a:rPr lang="en-US" dirty="0" smtClean="0">
                <a:latin typeface="Georgia" panose="02040502050405020303" pitchFamily="18" charset="0"/>
              </a:rPr>
              <a:t>An increase in average fitness is necessary to attain an increase in maximum fitness</a:t>
            </a:r>
            <a:endParaRPr lang="en-US" dirty="0">
              <a:latin typeface="Georgia" panose="02040502050405020303" pitchFamily="18" charset="0"/>
            </a:endParaRPr>
          </a:p>
        </p:txBody>
      </p:sp>
    </p:spTree>
    <p:extLst>
      <p:ext uri="{BB962C8B-B14F-4D97-AF65-F5344CB8AC3E}">
        <p14:creationId xmlns:p14="http://schemas.microsoft.com/office/powerpoint/2010/main" val="16949269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11. Running the Experiment</a:t>
            </a:r>
            <a:endParaRPr lang="en-US" sz="3600" dirty="0">
              <a:latin typeface="Georgia" panose="02040502050405020303" pitchFamily="18" charset="0"/>
            </a:endParaRPr>
          </a:p>
        </p:txBody>
      </p:sp>
      <p:graphicFrame>
        <p:nvGraphicFramePr>
          <p:cNvPr id="4" name="Substituent conținut 3"/>
          <p:cNvGraphicFramePr>
            <a:graphicFrameLocks noGrp="1"/>
          </p:cNvGraphicFramePr>
          <p:nvPr>
            <p:ph idx="1"/>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402591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11. Running the Experiment</a:t>
            </a:r>
            <a:endParaRPr lang="en-US" sz="36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en-US" dirty="0" smtClean="0">
                <a:latin typeface="Georgia" panose="02040502050405020303" pitchFamily="18" charset="0"/>
              </a:rPr>
              <a:t>Notes</a:t>
            </a:r>
            <a:endParaRPr lang="ro-RO" dirty="0" smtClean="0">
              <a:latin typeface="Georgia" panose="02040502050405020303" pitchFamily="18" charset="0"/>
            </a:endParaRPr>
          </a:p>
          <a:p>
            <a:pPr lvl="1"/>
            <a:r>
              <a:rPr lang="en-US" dirty="0" smtClean="0">
                <a:latin typeface="Georgia" panose="02040502050405020303" pitchFamily="18" charset="0"/>
              </a:rPr>
              <a:t>The crossover-less variation led to worse results, as such it can be concluded that the manner in which the problem is addressed is indeed a genetic algorithm, and not a randomization-based heuristic</a:t>
            </a:r>
          </a:p>
          <a:p>
            <a:pPr lvl="1"/>
            <a:r>
              <a:rPr lang="en-US" dirty="0" smtClean="0">
                <a:latin typeface="Georgia" panose="02040502050405020303" pitchFamily="18" charset="0"/>
              </a:rPr>
              <a:t>Mutation alone does not better the fitness of the overall population (given that sequences of states/transitions are the ones weighing the improvement)</a:t>
            </a:r>
          </a:p>
          <a:p>
            <a:pPr lvl="1"/>
            <a:r>
              <a:rPr lang="en-US" dirty="0" smtClean="0">
                <a:latin typeface="Georgia" panose="02040502050405020303" pitchFamily="18" charset="0"/>
              </a:rPr>
              <a:t>The chance of occurrence of the precise required mutation is small</a:t>
            </a:r>
          </a:p>
          <a:p>
            <a:pPr lvl="1"/>
            <a:r>
              <a:rPr lang="en-US" dirty="0" smtClean="0">
                <a:latin typeface="Georgia" panose="02040502050405020303" pitchFamily="18" charset="0"/>
              </a:rPr>
              <a:t>The maximum fitness does not cross the 40 line</a:t>
            </a:r>
            <a:endParaRPr lang="en-US" dirty="0">
              <a:latin typeface="Georgia" panose="02040502050405020303" pitchFamily="18" charset="0"/>
            </a:endParaRPr>
          </a:p>
        </p:txBody>
      </p:sp>
    </p:spTree>
    <p:extLst>
      <p:ext uri="{BB962C8B-B14F-4D97-AF65-F5344CB8AC3E}">
        <p14:creationId xmlns:p14="http://schemas.microsoft.com/office/powerpoint/2010/main" val="6585867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12. Conclusions</a:t>
            </a:r>
            <a:endParaRPr lang="en-US" sz="36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en-US" dirty="0" smtClean="0">
                <a:latin typeface="Georgia" panose="02040502050405020303" pitchFamily="18" charset="0"/>
              </a:rPr>
              <a:t>Manner in which GAs can be used to evolve FSMs</a:t>
            </a:r>
            <a:endParaRPr lang="ro-RO" dirty="0" smtClean="0">
              <a:latin typeface="Georgia" panose="02040502050405020303" pitchFamily="18" charset="0"/>
            </a:endParaRPr>
          </a:p>
          <a:p>
            <a:pPr lvl="1"/>
            <a:r>
              <a:rPr lang="en-US" dirty="0" smtClean="0">
                <a:latin typeface="Georgia" panose="02040502050405020303" pitchFamily="18" charset="0"/>
              </a:rPr>
              <a:t>Based on the previous results, it can be concluded that the presented method leads to a form of optimization that favors the characteristics of GAs as opposed to a randomized-selective heuristic</a:t>
            </a:r>
          </a:p>
          <a:p>
            <a:r>
              <a:rPr lang="en-US" dirty="0" smtClean="0">
                <a:latin typeface="Georgia" panose="02040502050405020303" pitchFamily="18" charset="0"/>
              </a:rPr>
              <a:t>Manner in which the method is useful</a:t>
            </a:r>
          </a:p>
          <a:p>
            <a:pPr lvl="1"/>
            <a:r>
              <a:rPr lang="en-US" dirty="0" smtClean="0">
                <a:latin typeface="Georgia" panose="02040502050405020303" pitchFamily="18" charset="0"/>
              </a:rPr>
              <a:t>In terms of generation from scratch: FSM behaviors are too incidence-dependent</a:t>
            </a:r>
          </a:p>
          <a:p>
            <a:pPr lvl="1"/>
            <a:r>
              <a:rPr lang="en-US" dirty="0" smtClean="0">
                <a:latin typeface="Georgia" panose="02040502050405020303" pitchFamily="18" charset="0"/>
              </a:rPr>
              <a:t>The technique is useful for the iterative design process of finding behaviors that fill a certain role</a:t>
            </a:r>
            <a:endParaRPr lang="en-US" dirty="0">
              <a:latin typeface="Georgia" panose="02040502050405020303" pitchFamily="18" charset="0"/>
            </a:endParaRPr>
          </a:p>
        </p:txBody>
      </p:sp>
    </p:spTree>
    <p:extLst>
      <p:ext uri="{BB962C8B-B14F-4D97-AF65-F5344CB8AC3E}">
        <p14:creationId xmlns:p14="http://schemas.microsoft.com/office/powerpoint/2010/main" val="16560797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12. Conclusions</a:t>
            </a:r>
            <a:endParaRPr lang="en-US" sz="3600" dirty="0">
              <a:latin typeface="Georgia" panose="02040502050405020303" pitchFamily="18" charset="0"/>
            </a:endParaRPr>
          </a:p>
        </p:txBody>
      </p:sp>
      <p:sp>
        <p:nvSpPr>
          <p:cNvPr id="3" name="Substituent conținut 2"/>
          <p:cNvSpPr>
            <a:spLocks noGrp="1"/>
          </p:cNvSpPr>
          <p:nvPr>
            <p:ph idx="1"/>
          </p:nvPr>
        </p:nvSpPr>
        <p:spPr/>
        <p:txBody>
          <a:bodyPr>
            <a:normAutofit lnSpcReduction="10000"/>
          </a:bodyPr>
          <a:lstStyle/>
          <a:p>
            <a:r>
              <a:rPr lang="en-US" dirty="0" smtClean="0">
                <a:latin typeface="Georgia" panose="02040502050405020303" pitchFamily="18" charset="0"/>
              </a:rPr>
              <a:t>Differences between a human-designed behavior and a computer-designed one</a:t>
            </a:r>
          </a:p>
          <a:p>
            <a:pPr lvl="1"/>
            <a:r>
              <a:rPr lang="en-US" dirty="0" smtClean="0">
                <a:latin typeface="Georgia" panose="02040502050405020303" pitchFamily="18" charset="0"/>
              </a:rPr>
              <a:t>Non-coding genes are (usually) inexistent in human-made designs</a:t>
            </a:r>
          </a:p>
          <a:p>
            <a:pPr lvl="1"/>
            <a:r>
              <a:rPr lang="en-US" dirty="0" smtClean="0">
                <a:latin typeface="Georgia" panose="02040502050405020303" pitchFamily="18" charset="0"/>
              </a:rPr>
              <a:t>Human designs contain less redundancy (i.e. minimized in terms of number of states/transitions necessary to attain the same behavioral sequence/result)</a:t>
            </a:r>
          </a:p>
          <a:p>
            <a:pPr lvl="1"/>
            <a:r>
              <a:rPr lang="en-US" dirty="0" smtClean="0">
                <a:latin typeface="Georgia" panose="02040502050405020303" pitchFamily="18" charset="0"/>
              </a:rPr>
              <a:t>GAs can generate behavior sequences otherwise not thought about by the game AI designer (such as, in the case of this work, approaching the enemy while shooting for dealing the damage faster)</a:t>
            </a:r>
          </a:p>
          <a:p>
            <a:pPr lvl="1"/>
            <a:r>
              <a:rPr lang="en-US" dirty="0" smtClean="0">
                <a:latin typeface="Georgia" panose="02040502050405020303" pitchFamily="18" charset="0"/>
              </a:rPr>
              <a:t>Given the differences, the method developed in this thesis fills the niche of exploitation of a search space, as opposed to exploration – a tool of iteration of design, as opposed to direct design</a:t>
            </a:r>
            <a:endParaRPr lang="en-US" dirty="0">
              <a:latin typeface="Georgia" panose="02040502050405020303" pitchFamily="18" charset="0"/>
            </a:endParaRPr>
          </a:p>
        </p:txBody>
      </p:sp>
    </p:spTree>
    <p:extLst>
      <p:ext uri="{BB962C8B-B14F-4D97-AF65-F5344CB8AC3E}">
        <p14:creationId xmlns:p14="http://schemas.microsoft.com/office/powerpoint/2010/main" val="29429806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normAutofit/>
          </a:bodyPr>
          <a:lstStyle/>
          <a:p>
            <a:r>
              <a:rPr lang="en-US" sz="3600" dirty="0" smtClean="0">
                <a:latin typeface="Georgia" panose="02040502050405020303" pitchFamily="18" charset="0"/>
              </a:rPr>
              <a:t>13. Future Work</a:t>
            </a:r>
            <a:endParaRPr lang="en-US" sz="3600" dirty="0">
              <a:latin typeface="Georgia" panose="02040502050405020303" pitchFamily="18" charset="0"/>
            </a:endParaRPr>
          </a:p>
        </p:txBody>
      </p:sp>
      <p:sp>
        <p:nvSpPr>
          <p:cNvPr id="3" name="Substituent conținut 2"/>
          <p:cNvSpPr>
            <a:spLocks noGrp="1"/>
          </p:cNvSpPr>
          <p:nvPr>
            <p:ph idx="1"/>
          </p:nvPr>
        </p:nvSpPr>
        <p:spPr/>
        <p:txBody>
          <a:bodyPr>
            <a:normAutofit/>
          </a:bodyPr>
          <a:lstStyle/>
          <a:p>
            <a:r>
              <a:rPr lang="en-US" dirty="0" smtClean="0">
                <a:latin typeface="Georgia" panose="02040502050405020303" pitchFamily="18" charset="0"/>
              </a:rPr>
              <a:t>Hierarchical Finite State Machines and Petri Nets as natural extensions</a:t>
            </a:r>
          </a:p>
          <a:p>
            <a:r>
              <a:rPr lang="en-US" dirty="0" smtClean="0">
                <a:latin typeface="Georgia" panose="02040502050405020303" pitchFamily="18" charset="0"/>
              </a:rPr>
              <a:t>Replacement of the connectivity score with a method of measurement of influence of a state/transition relative to its affect in the agent’s behavior</a:t>
            </a:r>
          </a:p>
          <a:p>
            <a:r>
              <a:rPr lang="en-US" dirty="0" smtClean="0">
                <a:latin typeface="Georgia" panose="02040502050405020303" pitchFamily="18" charset="0"/>
              </a:rPr>
              <a:t>Experiments with different methods of selection, such as tournaments, 1 on 1 duels between agents etc.</a:t>
            </a:r>
            <a:endParaRPr lang="en-US" dirty="0">
              <a:latin typeface="Georgia" panose="02040502050405020303" pitchFamily="18" charset="0"/>
            </a:endParaRPr>
          </a:p>
        </p:txBody>
      </p:sp>
    </p:spTree>
    <p:extLst>
      <p:ext uri="{BB962C8B-B14F-4D97-AF65-F5344CB8AC3E}">
        <p14:creationId xmlns:p14="http://schemas.microsoft.com/office/powerpoint/2010/main" val="1728819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2. Research Goals</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en-US" dirty="0" smtClean="0">
                <a:latin typeface="Georgia" panose="02040502050405020303" pitchFamily="18" charset="0"/>
              </a:rPr>
              <a:t>What is the manner in which genetic algorithms can be used to evolve FSM behaviors?</a:t>
            </a:r>
          </a:p>
          <a:p>
            <a:endParaRPr lang="en-US" dirty="0">
              <a:latin typeface="Georgia" panose="02040502050405020303" pitchFamily="18" charset="0"/>
            </a:endParaRPr>
          </a:p>
          <a:p>
            <a:r>
              <a:rPr lang="en-US" dirty="0" smtClean="0">
                <a:latin typeface="Georgia" panose="02040502050405020303" pitchFamily="18" charset="0"/>
              </a:rPr>
              <a:t>What are the manners in which the above-proposed technique can be useful, if at all?</a:t>
            </a:r>
          </a:p>
          <a:p>
            <a:endParaRPr lang="en-US" dirty="0">
              <a:latin typeface="Georgia" panose="02040502050405020303" pitchFamily="18" charset="0"/>
            </a:endParaRPr>
          </a:p>
          <a:p>
            <a:r>
              <a:rPr lang="en-US" dirty="0" smtClean="0">
                <a:latin typeface="Georgia" panose="02040502050405020303" pitchFamily="18" charset="0"/>
              </a:rPr>
              <a:t>What differentiates a human-designed behavior from a computer-designed one?</a:t>
            </a:r>
            <a:endParaRPr lang="en-US" dirty="0">
              <a:latin typeface="Georgia" panose="02040502050405020303" pitchFamily="18" charset="0"/>
            </a:endParaRPr>
          </a:p>
        </p:txBody>
      </p:sp>
    </p:spTree>
    <p:extLst>
      <p:ext uri="{BB962C8B-B14F-4D97-AF65-F5344CB8AC3E}">
        <p14:creationId xmlns:p14="http://schemas.microsoft.com/office/powerpoint/2010/main" val="23204999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3. Research Method</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en-US" dirty="0" smtClean="0">
                <a:latin typeface="Georgia" panose="02040502050405020303" pitchFamily="18" charset="0"/>
              </a:rPr>
              <a:t>Developed a top-down shooter game</a:t>
            </a:r>
          </a:p>
          <a:p>
            <a:r>
              <a:rPr lang="en-US" dirty="0" smtClean="0">
                <a:latin typeface="Georgia" panose="02040502050405020303" pitchFamily="18" charset="0"/>
              </a:rPr>
              <a:t>Its enemy agents are controlled by FSMs</a:t>
            </a:r>
          </a:p>
          <a:p>
            <a:r>
              <a:rPr lang="en-US" dirty="0" smtClean="0">
                <a:latin typeface="Georgia" panose="02040502050405020303" pitchFamily="18" charset="0"/>
              </a:rPr>
              <a:t>Developed a method of encoding and decoding FSMs into genes</a:t>
            </a:r>
          </a:p>
          <a:p>
            <a:r>
              <a:rPr lang="en-US" dirty="0" smtClean="0">
                <a:latin typeface="Georgia" panose="02040502050405020303" pitchFamily="18" charset="0"/>
              </a:rPr>
              <a:t>Found a crossover operator that works on FSMs</a:t>
            </a:r>
          </a:p>
          <a:p>
            <a:r>
              <a:rPr lang="en-US" dirty="0" smtClean="0">
                <a:latin typeface="Georgia" panose="02040502050405020303" pitchFamily="18" charset="0"/>
              </a:rPr>
              <a:t>Experimented with the parameters of the GA as to reach the conclusions answering the before-mentioned questions</a:t>
            </a:r>
            <a:endParaRPr lang="en-US" dirty="0">
              <a:latin typeface="Georgia" panose="02040502050405020303" pitchFamily="18" charset="0"/>
            </a:endParaRPr>
          </a:p>
        </p:txBody>
      </p:sp>
    </p:spTree>
    <p:extLst>
      <p:ext uri="{BB962C8B-B14F-4D97-AF65-F5344CB8AC3E}">
        <p14:creationId xmlns:p14="http://schemas.microsoft.com/office/powerpoint/2010/main" val="2790622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4. The Game</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en-US" dirty="0" smtClean="0">
                <a:latin typeface="Georgia" panose="02040502050405020303" pitchFamily="18" charset="0"/>
              </a:rPr>
              <a:t>2D Top-down ¾ shooter</a:t>
            </a:r>
          </a:p>
          <a:p>
            <a:r>
              <a:rPr lang="en-US" dirty="0" smtClean="0">
                <a:latin typeface="Georgia" panose="02040502050405020303" pitchFamily="18" charset="0"/>
              </a:rPr>
              <a:t>Pixel-art styled</a:t>
            </a:r>
          </a:p>
          <a:p>
            <a:r>
              <a:rPr lang="en-US" dirty="0" smtClean="0">
                <a:latin typeface="Georgia" panose="02040502050405020303" pitchFamily="18" charset="0"/>
              </a:rPr>
              <a:t>OOP and Event-based programming</a:t>
            </a:r>
          </a:p>
          <a:p>
            <a:r>
              <a:rPr lang="en-US" dirty="0" smtClean="0">
                <a:latin typeface="Georgia" panose="02040502050405020303" pitchFamily="18" charset="0"/>
              </a:rPr>
              <a:t>Various design patterns (factory, decorator, listener etc.)</a:t>
            </a:r>
            <a:endParaRPr lang="en-US" dirty="0">
              <a:latin typeface="Georgia" panose="02040502050405020303" pitchFamily="18" charset="0"/>
            </a:endParaRPr>
          </a:p>
        </p:txBody>
      </p:sp>
    </p:spTree>
    <p:extLst>
      <p:ext uri="{BB962C8B-B14F-4D97-AF65-F5344CB8AC3E}">
        <p14:creationId xmlns:p14="http://schemas.microsoft.com/office/powerpoint/2010/main" val="1571400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endParaRPr lang="en-US"/>
          </a:p>
        </p:txBody>
      </p:sp>
      <p:pic>
        <p:nvPicPr>
          <p:cNvPr id="4" name="[nobug] shooter">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1"/>
            <a:ext cx="12192000" cy="6857845"/>
          </a:xfrm>
        </p:spPr>
      </p:pic>
    </p:spTree>
    <p:extLst>
      <p:ext uri="{BB962C8B-B14F-4D97-AF65-F5344CB8AC3E}">
        <p14:creationId xmlns:p14="http://schemas.microsoft.com/office/powerpoint/2010/main" val="8929531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5. The Engine</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en-US" dirty="0" smtClean="0">
                <a:latin typeface="Georgia" panose="02040502050405020303" pitchFamily="18" charset="0"/>
              </a:rPr>
              <a:t>Godot 3.1</a:t>
            </a:r>
          </a:p>
          <a:p>
            <a:pPr lvl="1"/>
            <a:r>
              <a:rPr lang="en-US" dirty="0" smtClean="0">
                <a:latin typeface="Georgia" panose="02040502050405020303" pitchFamily="18" charset="0"/>
              </a:rPr>
              <a:t>Open-source</a:t>
            </a:r>
          </a:p>
          <a:p>
            <a:pPr lvl="1"/>
            <a:r>
              <a:rPr lang="en-US" dirty="0" err="1" smtClean="0">
                <a:latin typeface="Georgia" panose="02040502050405020303" pitchFamily="18" charset="0"/>
              </a:rPr>
              <a:t>GDScript</a:t>
            </a:r>
            <a:r>
              <a:rPr lang="en-US" dirty="0" smtClean="0">
                <a:latin typeface="Georgia" panose="02040502050405020303" pitchFamily="18" charset="0"/>
              </a:rPr>
              <a:t> language – high-level dynamically typed</a:t>
            </a:r>
          </a:p>
          <a:p>
            <a:pPr lvl="1"/>
            <a:r>
              <a:rPr lang="en-US" dirty="0" smtClean="0">
                <a:latin typeface="Georgia" panose="02040502050405020303" pitchFamily="18" charset="0"/>
              </a:rPr>
              <a:t>Can be used as a pure 2D engine</a:t>
            </a:r>
          </a:p>
          <a:p>
            <a:pPr lvl="1"/>
            <a:r>
              <a:rPr lang="en-US" dirty="0" smtClean="0">
                <a:latin typeface="Georgia" panose="02040502050405020303" pitchFamily="18" charset="0"/>
              </a:rPr>
              <a:t>Light-weight (~51 MB)</a:t>
            </a:r>
          </a:p>
          <a:p>
            <a:pPr lvl="1"/>
            <a:r>
              <a:rPr lang="en-US" dirty="0" smtClean="0">
                <a:latin typeface="Georgia" panose="02040502050405020303" pitchFamily="18" charset="0"/>
              </a:rPr>
              <a:t>Able to create custom tools for</a:t>
            </a:r>
          </a:p>
          <a:p>
            <a:pPr lvl="1"/>
            <a:r>
              <a:rPr lang="en-US" dirty="0" smtClean="0">
                <a:latin typeface="Georgia" panose="02040502050405020303" pitchFamily="18" charset="0"/>
              </a:rPr>
              <a:t>Fast to build a prototype in</a:t>
            </a:r>
            <a:endParaRPr lang="en-US" dirty="0">
              <a:latin typeface="Georgia" panose="02040502050405020303" pitchFamily="18" charset="0"/>
            </a:endParaRPr>
          </a:p>
        </p:txBody>
      </p:sp>
    </p:spTree>
    <p:extLst>
      <p:ext uri="{BB962C8B-B14F-4D97-AF65-F5344CB8AC3E}">
        <p14:creationId xmlns:p14="http://schemas.microsoft.com/office/powerpoint/2010/main" val="571874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p:cNvSpPr>
            <a:spLocks noGrp="1"/>
          </p:cNvSpPr>
          <p:nvPr>
            <p:ph type="title"/>
          </p:nvPr>
        </p:nvSpPr>
        <p:spPr/>
        <p:txBody>
          <a:bodyPr/>
          <a:lstStyle/>
          <a:p>
            <a:r>
              <a:rPr lang="en-US" dirty="0" smtClean="0">
                <a:latin typeface="Georgia" panose="02040502050405020303" pitchFamily="18" charset="0"/>
              </a:rPr>
              <a:t>5. The Engine</a:t>
            </a:r>
            <a:endParaRPr lang="en-US" dirty="0">
              <a:latin typeface="Georgia" panose="02040502050405020303" pitchFamily="18" charset="0"/>
            </a:endParaRPr>
          </a:p>
        </p:txBody>
      </p:sp>
      <p:sp>
        <p:nvSpPr>
          <p:cNvPr id="3" name="Substituent conținut 2"/>
          <p:cNvSpPr>
            <a:spLocks noGrp="1"/>
          </p:cNvSpPr>
          <p:nvPr>
            <p:ph idx="1"/>
          </p:nvPr>
        </p:nvSpPr>
        <p:spPr/>
        <p:txBody>
          <a:bodyPr/>
          <a:lstStyle/>
          <a:p>
            <a:r>
              <a:rPr lang="en-US" dirty="0" smtClean="0"/>
              <a:t>Tree-Architecture</a:t>
            </a:r>
          </a:p>
          <a:p>
            <a:pPr lvl="1"/>
            <a:r>
              <a:rPr lang="en-US" dirty="0" smtClean="0"/>
              <a:t>Each node has its own script and (inheritable/extendable) properties</a:t>
            </a:r>
          </a:p>
          <a:p>
            <a:pPr lvl="1"/>
            <a:r>
              <a:rPr lang="ro-RO" dirty="0"/>
              <a:t>e</a:t>
            </a:r>
            <a:r>
              <a:rPr lang="ro-RO" dirty="0" smtClean="0"/>
              <a:t>.</a:t>
            </a:r>
            <a:r>
              <a:rPr lang="en-US" dirty="0" smtClean="0"/>
              <a:t>g. :</a:t>
            </a:r>
            <a:r>
              <a:rPr lang="ro-RO" dirty="0" smtClean="0"/>
              <a:t> </a:t>
            </a:r>
            <a:r>
              <a:rPr lang="ro-RO" dirty="0" err="1" smtClean="0"/>
              <a:t>sprites</a:t>
            </a:r>
            <a:r>
              <a:rPr lang="ro-RO" dirty="0" smtClean="0"/>
              <a:t>, </a:t>
            </a:r>
            <a:r>
              <a:rPr lang="ro-RO" dirty="0" err="1" smtClean="0"/>
              <a:t>kinematic</a:t>
            </a:r>
            <a:r>
              <a:rPr lang="ro-RO" dirty="0" smtClean="0"/>
              <a:t> </a:t>
            </a:r>
            <a:r>
              <a:rPr lang="ro-RO" dirty="0" err="1" smtClean="0"/>
              <a:t>bodies</a:t>
            </a:r>
            <a:r>
              <a:rPr lang="ro-RO" dirty="0" smtClean="0"/>
              <a:t>, audio </a:t>
            </a:r>
            <a:r>
              <a:rPr lang="ro-RO" dirty="0" err="1" smtClean="0"/>
              <a:t>streams</a:t>
            </a:r>
            <a:r>
              <a:rPr lang="ro-RO" dirty="0" smtClean="0"/>
              <a:t>, </a:t>
            </a:r>
            <a:r>
              <a:rPr lang="ro-RO" dirty="0" err="1" smtClean="0"/>
              <a:t>viewports</a:t>
            </a:r>
            <a:r>
              <a:rPr lang="ro-RO" dirty="0" smtClean="0"/>
              <a:t> etc.</a:t>
            </a:r>
          </a:p>
          <a:p>
            <a:pPr lvl="1"/>
            <a:r>
              <a:rPr lang="ro-RO" dirty="0" err="1" smtClean="0"/>
              <a:t>Each</a:t>
            </a:r>
            <a:r>
              <a:rPr lang="ro-RO" dirty="0" smtClean="0"/>
              <a:t> </a:t>
            </a:r>
            <a:r>
              <a:rPr lang="ro-RO" dirty="0" err="1" smtClean="0"/>
              <a:t>node</a:t>
            </a:r>
            <a:r>
              <a:rPr lang="ro-RO" dirty="0" smtClean="0"/>
              <a:t> </a:t>
            </a:r>
            <a:r>
              <a:rPr lang="ro-RO" dirty="0" err="1" smtClean="0"/>
              <a:t>is</a:t>
            </a:r>
            <a:r>
              <a:rPr lang="ro-RO" dirty="0" smtClean="0"/>
              <a:t> </a:t>
            </a:r>
            <a:r>
              <a:rPr lang="ro-RO" dirty="0" err="1" smtClean="0"/>
              <a:t>considered</a:t>
            </a:r>
            <a:r>
              <a:rPr lang="ro-RO" dirty="0" smtClean="0"/>
              <a:t> </a:t>
            </a:r>
            <a:r>
              <a:rPr lang="ro-RO" dirty="0" err="1" smtClean="0"/>
              <a:t>to</a:t>
            </a:r>
            <a:r>
              <a:rPr lang="ro-RO" dirty="0" smtClean="0"/>
              <a:t> </a:t>
            </a:r>
            <a:r>
              <a:rPr lang="ro-RO" dirty="0" err="1" smtClean="0"/>
              <a:t>own</a:t>
            </a:r>
            <a:r>
              <a:rPr lang="ro-RO" dirty="0" smtClean="0"/>
              <a:t> </a:t>
            </a:r>
            <a:r>
              <a:rPr lang="ro-RO" dirty="0" err="1" smtClean="0"/>
              <a:t>the</a:t>
            </a:r>
            <a:r>
              <a:rPr lang="ro-RO" dirty="0" smtClean="0"/>
              <a:t> </a:t>
            </a:r>
            <a:r>
              <a:rPr lang="ro-RO" dirty="0" err="1" smtClean="0"/>
              <a:t>nodes</a:t>
            </a:r>
            <a:r>
              <a:rPr lang="ro-RO" dirty="0" smtClean="0"/>
              <a:t> of </a:t>
            </a:r>
            <a:r>
              <a:rPr lang="ro-RO" dirty="0" err="1" smtClean="0"/>
              <a:t>its</a:t>
            </a:r>
            <a:r>
              <a:rPr lang="ro-RO" dirty="0" smtClean="0"/>
              <a:t> </a:t>
            </a:r>
            <a:r>
              <a:rPr lang="ro-RO" dirty="0" err="1" smtClean="0"/>
              <a:t>subtree</a:t>
            </a:r>
            <a:r>
              <a:rPr lang="en-US" dirty="0" smtClean="0"/>
              <a:t>, thus changes to the position, visibility, and other variables, of the owner also apply to the whole subtree</a:t>
            </a:r>
          </a:p>
          <a:p>
            <a:r>
              <a:rPr lang="en-US" dirty="0" smtClean="0"/>
              <a:t>Scenes</a:t>
            </a:r>
          </a:p>
          <a:p>
            <a:pPr lvl="1"/>
            <a:r>
              <a:rPr lang="en-US" dirty="0" smtClean="0"/>
              <a:t>Nodes that are packed together and runnable in the game</a:t>
            </a:r>
            <a:endParaRPr lang="ro-RO" dirty="0" smtClean="0"/>
          </a:p>
          <a:p>
            <a:pPr lvl="1"/>
            <a:endParaRPr lang="en-US" dirty="0" smtClean="0"/>
          </a:p>
        </p:txBody>
      </p:sp>
    </p:spTree>
    <p:extLst>
      <p:ext uri="{BB962C8B-B14F-4D97-AF65-F5344CB8AC3E}">
        <p14:creationId xmlns:p14="http://schemas.microsoft.com/office/powerpoint/2010/main" val="440295694"/>
      </p:ext>
    </p:extLst>
  </p:cSld>
  <p:clrMapOvr>
    <a:masterClrMapping/>
  </p:clrMapOvr>
</p:sld>
</file>

<file path=ppt/theme/theme1.xml><?xml version="1.0" encoding="utf-8"?>
<a:theme xmlns:a="http://schemas.openxmlformats.org/drawingml/2006/main" name="Temă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TotalTime>
  <Words>1736</Words>
  <Application>Microsoft Office PowerPoint</Application>
  <PresentationFormat>Ecran lat</PresentationFormat>
  <Paragraphs>204</Paragraphs>
  <Slides>38</Slides>
  <Notes>0</Notes>
  <HiddenSlides>0</HiddenSlides>
  <MMClips>1</MMClips>
  <ScaleCrop>false</ScaleCrop>
  <HeadingPairs>
    <vt:vector size="6" baseType="variant">
      <vt:variant>
        <vt:lpstr>Fonturi utilizate</vt:lpstr>
      </vt:variant>
      <vt:variant>
        <vt:i4>4</vt:i4>
      </vt:variant>
      <vt:variant>
        <vt:lpstr>Temă</vt:lpstr>
      </vt:variant>
      <vt:variant>
        <vt:i4>1</vt:i4>
      </vt:variant>
      <vt:variant>
        <vt:lpstr>Titluri diapozitive</vt:lpstr>
      </vt:variant>
      <vt:variant>
        <vt:i4>38</vt:i4>
      </vt:variant>
    </vt:vector>
  </HeadingPairs>
  <TitlesOfParts>
    <vt:vector size="43" baseType="lpstr">
      <vt:lpstr>Arial</vt:lpstr>
      <vt:lpstr>Calibri</vt:lpstr>
      <vt:lpstr>Calibri Light</vt:lpstr>
      <vt:lpstr>Georgia</vt:lpstr>
      <vt:lpstr>Temă Office</vt:lpstr>
      <vt:lpstr>Using Genetic Algorithms as a Tool of Iteration of Finite State Machine Behaviors in Video Games</vt:lpstr>
      <vt:lpstr>Contents</vt:lpstr>
      <vt:lpstr>1. Motivation &amp; Context</vt:lpstr>
      <vt:lpstr>2. Research Goals</vt:lpstr>
      <vt:lpstr>3. Research Method</vt:lpstr>
      <vt:lpstr>4. The Game</vt:lpstr>
      <vt:lpstr>Prezentare PowerPoint</vt:lpstr>
      <vt:lpstr>5. The Engine</vt:lpstr>
      <vt:lpstr>5. The Engine</vt:lpstr>
      <vt:lpstr>Prezentare PowerPoint</vt:lpstr>
      <vt:lpstr>Prezentare PowerPoint</vt:lpstr>
      <vt:lpstr>6. Finite State Machines</vt:lpstr>
      <vt:lpstr>7. Comparisons with Other Forms of Behavior Decision Algorithms</vt:lpstr>
      <vt:lpstr>7. Comparisons with Other Forms of Behavior Decision Algorithms</vt:lpstr>
      <vt:lpstr>8. Finite State Machine Editor</vt:lpstr>
      <vt:lpstr>Prezentare PowerPoint</vt:lpstr>
      <vt:lpstr>9. Genetic Algorithms</vt:lpstr>
      <vt:lpstr>10. Creating a Genetic Algorithm for FSM Behaviors</vt:lpstr>
      <vt:lpstr>10. Creating a Genetic Algorithm for FSM Behaviors</vt:lpstr>
      <vt:lpstr>Prezentare PowerPoint</vt:lpstr>
      <vt:lpstr>10. Creating a Genetic Algorithm for FSM Behaviors</vt:lpstr>
      <vt:lpstr>10. Creating a Genetic Algorithm for FSM Behaviors</vt:lpstr>
      <vt:lpstr>Prezentare PowerPoint</vt:lpstr>
      <vt:lpstr>Prezentare PowerPoint</vt:lpstr>
      <vt:lpstr>Prezentare PowerPoint</vt:lpstr>
      <vt:lpstr>10. Creating a Genetic Algorithm for FSM Behaviors</vt:lpstr>
      <vt:lpstr>10. Creating a Genetic Algorithm for FSM Behaviors</vt:lpstr>
      <vt:lpstr>11. Running the Experiment</vt:lpstr>
      <vt:lpstr>Prezentare PowerPoint</vt:lpstr>
      <vt:lpstr>11. Running the Experiment</vt:lpstr>
      <vt:lpstr>11. Running the Experiment</vt:lpstr>
      <vt:lpstr>11. Running the Experiment</vt:lpstr>
      <vt:lpstr>11. Running the Experiment</vt:lpstr>
      <vt:lpstr>11. Running the Experiment</vt:lpstr>
      <vt:lpstr>11. Running the Experiment</vt:lpstr>
      <vt:lpstr>12. Conclusions</vt:lpstr>
      <vt:lpstr>12. Conclusions</vt:lpstr>
      <vt:lpstr>13. Future Work</vt:lpstr>
    </vt:vector>
  </TitlesOfParts>
  <Company>Unitate Scolara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Genetic Algorithms as a Tool of Iteration of Finite State Machine Behaviors in Video Games</dc:title>
  <dc:creator>Windows User</dc:creator>
  <cp:lastModifiedBy>Windows User</cp:lastModifiedBy>
  <cp:revision>93</cp:revision>
  <dcterms:created xsi:type="dcterms:W3CDTF">2020-02-05T20:50:23Z</dcterms:created>
  <dcterms:modified xsi:type="dcterms:W3CDTF">2020-02-05T23:53:50Z</dcterms:modified>
</cp:coreProperties>
</file>

<file path=docProps/thumbnail.jpeg>
</file>